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ink/ink1.xml" ContentType="application/inkml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notesMasterIdLst>
    <p:notesMasterId r:id="rId75"/>
  </p:notesMasterIdLst>
  <p:handoutMasterIdLst>
    <p:handoutMasterId r:id="rId76"/>
  </p:handoutMasterIdLst>
  <p:sldIdLst>
    <p:sldId id="441" r:id="rId2"/>
    <p:sldId id="406" r:id="rId3"/>
    <p:sldId id="445" r:id="rId4"/>
    <p:sldId id="423" r:id="rId5"/>
    <p:sldId id="443" r:id="rId6"/>
    <p:sldId id="456" r:id="rId7"/>
    <p:sldId id="432" r:id="rId8"/>
    <p:sldId id="434" r:id="rId9"/>
    <p:sldId id="449" r:id="rId10"/>
    <p:sldId id="450" r:id="rId11"/>
    <p:sldId id="463" r:id="rId12"/>
    <p:sldId id="451" r:id="rId13"/>
    <p:sldId id="457" r:id="rId14"/>
    <p:sldId id="448" r:id="rId15"/>
    <p:sldId id="388" r:id="rId16"/>
    <p:sldId id="459" r:id="rId17"/>
    <p:sldId id="460" r:id="rId18"/>
    <p:sldId id="461" r:id="rId19"/>
    <p:sldId id="390" r:id="rId20"/>
    <p:sldId id="462" r:id="rId21"/>
    <p:sldId id="452" r:id="rId22"/>
    <p:sldId id="453" r:id="rId23"/>
    <p:sldId id="363" r:id="rId24"/>
    <p:sldId id="402" r:id="rId25"/>
    <p:sldId id="364" r:id="rId26"/>
    <p:sldId id="365" r:id="rId27"/>
    <p:sldId id="366" r:id="rId28"/>
    <p:sldId id="454" r:id="rId29"/>
    <p:sldId id="399" r:id="rId30"/>
    <p:sldId id="373" r:id="rId31"/>
    <p:sldId id="464" r:id="rId32"/>
    <p:sldId id="397" r:id="rId33"/>
    <p:sldId id="424" r:id="rId34"/>
    <p:sldId id="426" r:id="rId35"/>
    <p:sldId id="447" r:id="rId36"/>
    <p:sldId id="427" r:id="rId37"/>
    <p:sldId id="428" r:id="rId38"/>
    <p:sldId id="465" r:id="rId39"/>
    <p:sldId id="303" r:id="rId40"/>
    <p:sldId id="444" r:id="rId41"/>
    <p:sldId id="305" r:id="rId42"/>
    <p:sldId id="309" r:id="rId43"/>
    <p:sldId id="310" r:id="rId44"/>
    <p:sldId id="430" r:id="rId45"/>
    <p:sldId id="311" r:id="rId46"/>
    <p:sldId id="312" r:id="rId47"/>
    <p:sldId id="313" r:id="rId48"/>
    <p:sldId id="431" r:id="rId49"/>
    <p:sldId id="345" r:id="rId50"/>
    <p:sldId id="466" r:id="rId51"/>
    <p:sldId id="332" r:id="rId52"/>
    <p:sldId id="333" r:id="rId53"/>
    <p:sldId id="355" r:id="rId54"/>
    <p:sldId id="433" r:id="rId55"/>
    <p:sldId id="335" r:id="rId56"/>
    <p:sldId id="357" r:id="rId57"/>
    <p:sldId id="435" r:id="rId58"/>
    <p:sldId id="436" r:id="rId59"/>
    <p:sldId id="467" r:id="rId60"/>
    <p:sldId id="468" r:id="rId61"/>
    <p:sldId id="359" r:id="rId62"/>
    <p:sldId id="360" r:id="rId63"/>
    <p:sldId id="336" r:id="rId64"/>
    <p:sldId id="337" r:id="rId65"/>
    <p:sldId id="338" r:id="rId66"/>
    <p:sldId id="347" r:id="rId67"/>
    <p:sldId id="392" r:id="rId68"/>
    <p:sldId id="394" r:id="rId69"/>
    <p:sldId id="398" r:id="rId70"/>
    <p:sldId id="395" r:id="rId71"/>
    <p:sldId id="396" r:id="rId72"/>
    <p:sldId id="437" r:id="rId73"/>
    <p:sldId id="469" r:id="rId74"/>
  </p:sldIdLst>
  <p:sldSz cx="12192000" cy="6858000"/>
  <p:notesSz cx="7315200" cy="9601200"/>
  <p:custDataLst>
    <p:tags r:id="rId7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6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A7DB4F0-D82D-4736-83D1-AD62A687B6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78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7T05:10:39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30462 6483 1422 0,'0'0'63'0,"0"0"13"15,0 0-61-15,0 0-15 0,0 0 0 0,0 0 0 0,0 0 0 0,0 0 0 16,0 0 0-16,0 0 0 16,0 0-68-16,-3 9-16 0,-15 1-3 0,18-10-1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BBA52A2-6AE2-47FE-A754-A7EB9B5F06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10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A52A2-6AE2-47FE-A754-A7EB9B5F06D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3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45</a:t>
            </a:fld>
            <a:endParaRPr lang="en-US"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Important for modeling: understanding which assumptions you are making!</a:t>
            </a:r>
          </a:p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29EC271-397E-43E2-9DF1-EE9ED7E3DACF}" type="slidenum">
              <a:rPr lang="en-US" smtClean="0">
                <a:ea typeface="ＭＳ Ｐゴシック" pitchFamily="34" charset="-128"/>
              </a:rPr>
              <a:pPr eaLnBrk="1" hangingPunct="1"/>
              <a:t>10</a:t>
            </a:fld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</a:t>
            </a:r>
            <a:r>
              <a:rPr lang="en-US" altLang="en-US"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>
                <a:latin typeface="Arial" pitchFamily="34" charset="0"/>
                <a:ea typeface="ＭＳ Ｐゴシック" pitchFamily="34" charset="-128"/>
              </a:rPr>
              <a:t>: traffic report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75A3D32-6BA7-4A1F-917C-754422230827}" type="slidenum">
              <a:rPr lang="en-US" sz="1300"/>
              <a:pPr eaLnBrk="1" hangingPunct="1"/>
              <a:t>25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dirty="0"/>
              <a:t>Draw network</a:t>
            </a:r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</a:p>
          <a:p>
            <a:r>
              <a:rPr lang="en-US" baseline="0" dirty="0"/>
              <a:t>Then query, e.g., Mary Calls --- not something we specified, inference computed this for us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+e) = ?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>
              <a:sym typeface="Wingdings"/>
            </a:endParaRPr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E5713-987D-44B7-9DCB-B970C29ABF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511D58-D3A4-4DBA-B13D-4273DB8808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4DF701-6BAB-4E65-BA31-CB487E6AA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B43A5-7FF7-4E76-A6CF-DE4C172F49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2B57F0-4ED9-4AA8-BECF-57D4B04386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F63F4-C7E4-4D60-AB33-E064A9DF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490379-891A-469D-9C4C-B96F80E19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A16BB-9E8B-43A5-A215-DE51D5E53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673E2C-7BB5-43EA-AC5E-0D79EAEDFC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1F640-69E8-44FA-B6D4-5BB95BC3E4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566F89-BD2F-45C9-A86E-AE3311D3A8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0A922742-EF7D-4FF1-A8FB-71468DC9BB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3.xml"/><Relationship Id="rId7" Type="http://schemas.openxmlformats.org/officeDocument/2006/relationships/image" Target="../media/image3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4" Type="http://schemas.openxmlformats.org/officeDocument/2006/relationships/tags" Target="../tags/tag24.xml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image" Target="../media/image3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tags" Target="../tags/tag29.xml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0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34.xml"/><Relationship Id="rId7" Type="http://schemas.openxmlformats.org/officeDocument/2006/relationships/image" Target="../media/image47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7.xml"/><Relationship Id="rId7" Type="http://schemas.openxmlformats.org/officeDocument/2006/relationships/image" Target="../media/image4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5" Type="http://schemas.openxmlformats.org/officeDocument/2006/relationships/tags" Target="../tags/tag39.xml"/><Relationship Id="rId10" Type="http://schemas.openxmlformats.org/officeDocument/2006/relationships/image" Target="../media/image52.png"/><Relationship Id="rId4" Type="http://schemas.openxmlformats.org/officeDocument/2006/relationships/tags" Target="../tags/tag38.xml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5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49.xml"/><Relationship Id="rId7" Type="http://schemas.openxmlformats.org/officeDocument/2006/relationships/image" Target="../media/image14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6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4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tags" Target="../tags/tag54.xml"/><Relationship Id="rId21" Type="http://schemas.openxmlformats.org/officeDocument/2006/relationships/image" Target="../media/image78.png"/><Relationship Id="rId7" Type="http://schemas.openxmlformats.org/officeDocument/2006/relationships/tags" Target="../tags/tag58.xml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tags" Target="../tags/tag53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6.xml"/><Relationship Id="rId15" Type="http://schemas.openxmlformats.org/officeDocument/2006/relationships/image" Target="../media/image72.png"/><Relationship Id="rId23" Type="http://schemas.openxmlformats.org/officeDocument/2006/relationships/image" Target="../media/image80.emf"/><Relationship Id="rId10" Type="http://schemas.openxmlformats.org/officeDocument/2006/relationships/tags" Target="../tags/tag61.xml"/><Relationship Id="rId19" Type="http://schemas.openxmlformats.org/officeDocument/2006/relationships/image" Target="../media/image76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66.xml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9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7.png"/><Relationship Id="rId4" Type="http://schemas.openxmlformats.org/officeDocument/2006/relationships/tags" Target="../tags/tag67.xml"/><Relationship Id="rId9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70.xml"/><Relationship Id="rId7" Type="http://schemas.openxmlformats.org/officeDocument/2006/relationships/image" Target="../media/image10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tags" Target="../tags/tag73.xml"/><Relationship Id="rId7" Type="http://schemas.openxmlformats.org/officeDocument/2006/relationships/image" Target="../media/image110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9.pn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118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117.png"/><Relationship Id="rId5" Type="http://schemas.openxmlformats.org/officeDocument/2006/relationships/tags" Target="../tags/tag78.xml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tags" Target="../tags/tag77.xml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83.xml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6.png"/><Relationship Id="rId5" Type="http://schemas.openxmlformats.org/officeDocument/2006/relationships/tags" Target="../tags/tag85.xml"/><Relationship Id="rId10" Type="http://schemas.openxmlformats.org/officeDocument/2006/relationships/image" Target="../media/image125.png"/><Relationship Id="rId4" Type="http://schemas.openxmlformats.org/officeDocument/2006/relationships/tags" Target="../tags/tag84.xml"/><Relationship Id="rId9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1.png"/><Relationship Id="rId3" Type="http://schemas.openxmlformats.org/officeDocument/2006/relationships/tags" Target="../tags/tag8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0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110.png"/><Relationship Id="rId5" Type="http://schemas.openxmlformats.org/officeDocument/2006/relationships/tags" Target="../tags/tag90.xml"/><Relationship Id="rId10" Type="http://schemas.openxmlformats.org/officeDocument/2006/relationships/image" Target="../media/image108.png"/><Relationship Id="rId4" Type="http://schemas.openxmlformats.org/officeDocument/2006/relationships/tags" Target="../tags/tag89.xml"/><Relationship Id="rId9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tags" Target="../tags/tag94.xml"/><Relationship Id="rId7" Type="http://schemas.openxmlformats.org/officeDocument/2006/relationships/image" Target="../media/image133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26.png"/><Relationship Id="rId5" Type="http://schemas.openxmlformats.org/officeDocument/2006/relationships/image" Target="../media/image132.png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97.xml"/><Relationship Id="rId7" Type="http://schemas.openxmlformats.org/officeDocument/2006/relationships/image" Target="../media/image137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3.xml"/><Relationship Id="rId7" Type="http://schemas.openxmlformats.org/officeDocument/2006/relationships/image" Target="../media/image1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10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130.png"/><Relationship Id="rId17" Type="http://schemas.openxmlformats.org/officeDocument/2006/relationships/image" Target="../media/image137.png"/><Relationship Id="rId2" Type="http://schemas.openxmlformats.org/officeDocument/2006/relationships/tags" Target="../tags/tag99.xml"/><Relationship Id="rId16" Type="http://schemas.openxmlformats.org/officeDocument/2006/relationships/image" Target="../media/image143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142.png"/><Relationship Id="rId5" Type="http://schemas.openxmlformats.org/officeDocument/2006/relationships/tags" Target="../tags/tag102.xml"/><Relationship Id="rId15" Type="http://schemas.openxmlformats.org/officeDocument/2006/relationships/image" Target="../media/image108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5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117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image" Target="../media/image116.png"/><Relationship Id="rId5" Type="http://schemas.openxmlformats.org/officeDocument/2006/relationships/tags" Target="../tags/tag111.xml"/><Relationship Id="rId15" Type="http://schemas.openxmlformats.org/officeDocument/2006/relationships/image" Target="../media/image147.png"/><Relationship Id="rId10" Type="http://schemas.openxmlformats.org/officeDocument/2006/relationships/image" Target="../media/image115.png"/><Relationship Id="rId4" Type="http://schemas.openxmlformats.org/officeDocument/2006/relationships/tags" Target="../tags/tag110.xml"/><Relationship Id="rId9" Type="http://schemas.openxmlformats.org/officeDocument/2006/relationships/image" Target="../media/image144.png"/><Relationship Id="rId14" Type="http://schemas.openxmlformats.org/officeDocument/2006/relationships/image" Target="../media/image1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47.png"/><Relationship Id="rId5" Type="http://schemas.openxmlformats.org/officeDocument/2006/relationships/image" Target="../media/image148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2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image" Target="../media/image154.png"/><Relationship Id="rId26" Type="http://schemas.openxmlformats.org/officeDocument/2006/relationships/image" Target="../media/image161.png"/><Relationship Id="rId3" Type="http://schemas.openxmlformats.org/officeDocument/2006/relationships/tags" Target="../tags/tag120.xml"/><Relationship Id="rId21" Type="http://schemas.openxmlformats.org/officeDocument/2006/relationships/image" Target="../media/image157.png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60.png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20" Type="http://schemas.openxmlformats.org/officeDocument/2006/relationships/image" Target="../media/image156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image" Target="../media/image123.png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23" Type="http://schemas.openxmlformats.org/officeDocument/2006/relationships/image" Target="../media/image159.png"/><Relationship Id="rId28" Type="http://schemas.openxmlformats.org/officeDocument/2006/relationships/image" Target="../media/image163.png"/><Relationship Id="rId10" Type="http://schemas.openxmlformats.org/officeDocument/2006/relationships/tags" Target="../tags/tag127.xml"/><Relationship Id="rId19" Type="http://schemas.openxmlformats.org/officeDocument/2006/relationships/image" Target="../media/image155.png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image" Target="../media/image158.png"/><Relationship Id="rId27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18" Type="http://schemas.openxmlformats.org/officeDocument/2006/relationships/image" Target="../media/image123.png"/><Relationship Id="rId26" Type="http://schemas.openxmlformats.org/officeDocument/2006/relationships/image" Target="../media/image167.png"/><Relationship Id="rId3" Type="http://schemas.openxmlformats.org/officeDocument/2006/relationships/tags" Target="../tags/tag136.xml"/><Relationship Id="rId21" Type="http://schemas.openxmlformats.org/officeDocument/2006/relationships/image" Target="../media/image162.png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66.png"/><Relationship Id="rId2" Type="http://schemas.openxmlformats.org/officeDocument/2006/relationships/tags" Target="../tags/tag135.xml"/><Relationship Id="rId16" Type="http://schemas.openxmlformats.org/officeDocument/2006/relationships/tags" Target="../tags/tag149.xml"/><Relationship Id="rId20" Type="http://schemas.openxmlformats.org/officeDocument/2006/relationships/image" Target="../media/image164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24" Type="http://schemas.openxmlformats.org/officeDocument/2006/relationships/image" Target="../media/image165.png"/><Relationship Id="rId5" Type="http://schemas.openxmlformats.org/officeDocument/2006/relationships/tags" Target="../tags/tag138.xml"/><Relationship Id="rId15" Type="http://schemas.openxmlformats.org/officeDocument/2006/relationships/tags" Target="../tags/tag148.xml"/><Relationship Id="rId23" Type="http://schemas.openxmlformats.org/officeDocument/2006/relationships/image" Target="../media/image159.png"/><Relationship Id="rId10" Type="http://schemas.openxmlformats.org/officeDocument/2006/relationships/tags" Target="../tags/tag143.xml"/><Relationship Id="rId19" Type="http://schemas.openxmlformats.org/officeDocument/2006/relationships/image" Target="../media/image160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tags" Target="../tags/tag147.xml"/><Relationship Id="rId22" Type="http://schemas.openxmlformats.org/officeDocument/2006/relationships/image" Target="../media/image155.png"/><Relationship Id="rId27" Type="http://schemas.openxmlformats.org/officeDocument/2006/relationships/image" Target="../media/image16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tags" Target="../tags/tag152.xml"/><Relationship Id="rId7" Type="http://schemas.openxmlformats.org/officeDocument/2006/relationships/image" Target="../media/image169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16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2.png"/><Relationship Id="rId4" Type="http://schemas.openxmlformats.org/officeDocument/2006/relationships/tags" Target="../tags/tag153.xml"/><Relationship Id="rId9" Type="http://schemas.openxmlformats.org/officeDocument/2006/relationships/image" Target="../media/image17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8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157.png"/><Relationship Id="rId2" Type="http://schemas.openxmlformats.org/officeDocument/2006/relationships/tags" Target="../tags/tag155.xml"/><Relationship Id="rId16" Type="http://schemas.openxmlformats.org/officeDocument/2006/relationships/image" Target="../media/image163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156.png"/><Relationship Id="rId5" Type="http://schemas.openxmlformats.org/officeDocument/2006/relationships/tags" Target="../tags/tag158.xml"/><Relationship Id="rId15" Type="http://schemas.openxmlformats.org/officeDocument/2006/relationships/image" Target="../media/image173.png"/><Relationship Id="rId10" Type="http://schemas.openxmlformats.org/officeDocument/2006/relationships/image" Target="../media/image155.png"/><Relationship Id="rId4" Type="http://schemas.openxmlformats.org/officeDocument/2006/relationships/tags" Target="../tags/tag157.xml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tags" Target="../tags/tag162.xml"/><Relationship Id="rId16" Type="http://schemas.openxmlformats.org/officeDocument/2006/relationships/image" Target="../media/image179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174.png"/><Relationship Id="rId5" Type="http://schemas.openxmlformats.org/officeDocument/2006/relationships/tags" Target="../tags/tag165.xml"/><Relationship Id="rId15" Type="http://schemas.openxmlformats.org/officeDocument/2006/relationships/image" Target="../media/image17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82.pn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image" Target="../media/image17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image" Target="../media/image178.png"/><Relationship Id="rId17" Type="http://schemas.openxmlformats.org/officeDocument/2006/relationships/image" Target="../media/image184.png"/><Relationship Id="rId2" Type="http://schemas.openxmlformats.org/officeDocument/2006/relationships/tags" Target="../tags/tag171.xml"/><Relationship Id="rId16" Type="http://schemas.openxmlformats.org/officeDocument/2006/relationships/image" Target="../media/image183.png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177.png"/><Relationship Id="rId5" Type="http://schemas.openxmlformats.org/officeDocument/2006/relationships/tags" Target="../tags/tag174.xml"/><Relationship Id="rId15" Type="http://schemas.openxmlformats.org/officeDocument/2006/relationships/image" Target="../media/image18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86.png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image" Target="../media/image1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tags" Target="../tags/tag191.xml"/><Relationship Id="rId18" Type="http://schemas.openxmlformats.org/officeDocument/2006/relationships/tags" Target="../tags/tag196.xml"/><Relationship Id="rId26" Type="http://schemas.openxmlformats.org/officeDocument/2006/relationships/tags" Target="../tags/tag204.xml"/><Relationship Id="rId39" Type="http://schemas.openxmlformats.org/officeDocument/2006/relationships/image" Target="../media/image190.png"/><Relationship Id="rId21" Type="http://schemas.openxmlformats.org/officeDocument/2006/relationships/tags" Target="../tags/tag199.xml"/><Relationship Id="rId34" Type="http://schemas.openxmlformats.org/officeDocument/2006/relationships/image" Target="../media/image178.png"/><Relationship Id="rId42" Type="http://schemas.openxmlformats.org/officeDocument/2006/relationships/image" Target="../media/image182.png"/><Relationship Id="rId47" Type="http://schemas.openxmlformats.org/officeDocument/2006/relationships/image" Target="../media/image196.png"/><Relationship Id="rId50" Type="http://schemas.openxmlformats.org/officeDocument/2006/relationships/image" Target="../media/image199.png"/><Relationship Id="rId55" Type="http://schemas.openxmlformats.org/officeDocument/2006/relationships/image" Target="../media/image204.png"/><Relationship Id="rId63" Type="http://schemas.openxmlformats.org/officeDocument/2006/relationships/image" Target="../media/image212.png"/><Relationship Id="rId7" Type="http://schemas.openxmlformats.org/officeDocument/2006/relationships/tags" Target="../tags/tag185.xml"/><Relationship Id="rId2" Type="http://schemas.openxmlformats.org/officeDocument/2006/relationships/tags" Target="../tags/tag180.xml"/><Relationship Id="rId16" Type="http://schemas.openxmlformats.org/officeDocument/2006/relationships/tags" Target="../tags/tag194.xml"/><Relationship Id="rId20" Type="http://schemas.openxmlformats.org/officeDocument/2006/relationships/tags" Target="../tags/tag198.xml"/><Relationship Id="rId29" Type="http://schemas.openxmlformats.org/officeDocument/2006/relationships/tags" Target="../tags/tag207.xml"/><Relationship Id="rId41" Type="http://schemas.openxmlformats.org/officeDocument/2006/relationships/image" Target="../media/image191.png"/><Relationship Id="rId54" Type="http://schemas.openxmlformats.org/officeDocument/2006/relationships/image" Target="../media/image203.png"/><Relationship Id="rId62" Type="http://schemas.openxmlformats.org/officeDocument/2006/relationships/image" Target="../media/image211.png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24" Type="http://schemas.openxmlformats.org/officeDocument/2006/relationships/tags" Target="../tags/tag202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88.png"/><Relationship Id="rId40" Type="http://schemas.openxmlformats.org/officeDocument/2006/relationships/image" Target="../media/image176.png"/><Relationship Id="rId45" Type="http://schemas.openxmlformats.org/officeDocument/2006/relationships/image" Target="../media/image194.png"/><Relationship Id="rId53" Type="http://schemas.openxmlformats.org/officeDocument/2006/relationships/image" Target="../media/image202.png"/><Relationship Id="rId58" Type="http://schemas.openxmlformats.org/officeDocument/2006/relationships/image" Target="../media/image207.png"/><Relationship Id="rId5" Type="http://schemas.openxmlformats.org/officeDocument/2006/relationships/tags" Target="../tags/tag183.xml"/><Relationship Id="rId15" Type="http://schemas.openxmlformats.org/officeDocument/2006/relationships/tags" Target="../tags/tag193.xml"/><Relationship Id="rId23" Type="http://schemas.openxmlformats.org/officeDocument/2006/relationships/tags" Target="../tags/tag201.xml"/><Relationship Id="rId28" Type="http://schemas.openxmlformats.org/officeDocument/2006/relationships/tags" Target="../tags/tag206.xml"/><Relationship Id="rId36" Type="http://schemas.openxmlformats.org/officeDocument/2006/relationships/image" Target="../media/image187.png"/><Relationship Id="rId49" Type="http://schemas.openxmlformats.org/officeDocument/2006/relationships/image" Target="../media/image198.png"/><Relationship Id="rId57" Type="http://schemas.openxmlformats.org/officeDocument/2006/relationships/image" Target="../media/image206.png"/><Relationship Id="rId61" Type="http://schemas.openxmlformats.org/officeDocument/2006/relationships/image" Target="../media/image210.png"/><Relationship Id="rId10" Type="http://schemas.openxmlformats.org/officeDocument/2006/relationships/tags" Target="../tags/tag188.xml"/><Relationship Id="rId19" Type="http://schemas.openxmlformats.org/officeDocument/2006/relationships/tags" Target="../tags/tag197.xml"/><Relationship Id="rId31" Type="http://schemas.openxmlformats.org/officeDocument/2006/relationships/tags" Target="../tags/tag209.xml"/><Relationship Id="rId44" Type="http://schemas.openxmlformats.org/officeDocument/2006/relationships/image" Target="../media/image193.png"/><Relationship Id="rId52" Type="http://schemas.openxmlformats.org/officeDocument/2006/relationships/image" Target="../media/image201.png"/><Relationship Id="rId60" Type="http://schemas.openxmlformats.org/officeDocument/2006/relationships/image" Target="../media/image209.png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Relationship Id="rId22" Type="http://schemas.openxmlformats.org/officeDocument/2006/relationships/tags" Target="../tags/tag200.xml"/><Relationship Id="rId27" Type="http://schemas.openxmlformats.org/officeDocument/2006/relationships/tags" Target="../tags/tag205.xml"/><Relationship Id="rId30" Type="http://schemas.openxmlformats.org/officeDocument/2006/relationships/tags" Target="../tags/tag208.xml"/><Relationship Id="rId35" Type="http://schemas.openxmlformats.org/officeDocument/2006/relationships/image" Target="../media/image179.png"/><Relationship Id="rId43" Type="http://schemas.openxmlformats.org/officeDocument/2006/relationships/image" Target="../media/image192.png"/><Relationship Id="rId48" Type="http://schemas.openxmlformats.org/officeDocument/2006/relationships/image" Target="../media/image197.png"/><Relationship Id="rId56" Type="http://schemas.openxmlformats.org/officeDocument/2006/relationships/image" Target="../media/image205.png"/><Relationship Id="rId8" Type="http://schemas.openxmlformats.org/officeDocument/2006/relationships/tags" Target="../tags/tag186.xml"/><Relationship Id="rId51" Type="http://schemas.openxmlformats.org/officeDocument/2006/relationships/image" Target="../media/image200.png"/><Relationship Id="rId3" Type="http://schemas.openxmlformats.org/officeDocument/2006/relationships/tags" Target="../tags/tag181.xml"/><Relationship Id="rId12" Type="http://schemas.openxmlformats.org/officeDocument/2006/relationships/tags" Target="../tags/tag190.xml"/><Relationship Id="rId17" Type="http://schemas.openxmlformats.org/officeDocument/2006/relationships/tags" Target="../tags/tag195.xml"/><Relationship Id="rId25" Type="http://schemas.openxmlformats.org/officeDocument/2006/relationships/tags" Target="../tags/tag203.xml"/><Relationship Id="rId33" Type="http://schemas.openxmlformats.org/officeDocument/2006/relationships/image" Target="../media/image180.png"/><Relationship Id="rId38" Type="http://schemas.openxmlformats.org/officeDocument/2006/relationships/image" Target="../media/image189.png"/><Relationship Id="rId46" Type="http://schemas.openxmlformats.org/officeDocument/2006/relationships/image" Target="../media/image195.png"/><Relationship Id="rId59" Type="http://schemas.openxmlformats.org/officeDocument/2006/relationships/image" Target="../media/image20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7.xm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19.xml"/><Relationship Id="rId10" Type="http://schemas.openxmlformats.org/officeDocument/2006/relationships/image" Target="../media/image6.png"/><Relationship Id="rId4" Type="http://schemas.openxmlformats.org/officeDocument/2006/relationships/tags" Target="../tags/tag18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86000"/>
            <a:ext cx="4277676" cy="3527981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/>
              <a:t>Artificial </a:t>
            </a:r>
            <a:r>
              <a:rPr lang="en-US" dirty="0"/>
              <a:t>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Independence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66775" y="5634590"/>
            <a:ext cx="10639425" cy="10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Instructors: David Suter and </a:t>
            </a:r>
            <a:r>
              <a:rPr lang="en-US" dirty="0" err="1">
                <a:latin typeface="Calibri"/>
                <a:cs typeface="Calibri"/>
              </a:rPr>
              <a:t>Qince</a:t>
            </a:r>
            <a:r>
              <a:rPr lang="en-US" dirty="0">
                <a:latin typeface="Calibri"/>
                <a:cs typeface="Calibri"/>
              </a:rPr>
              <a:t> Li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Course Delivered @ Harbin Institute of Technology</a:t>
            </a: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[Many slides adapted from those created by Dan Klein and Pieter Abbeel for CS188 Intro to AI at UC Berkeley. Some others from colleagues at Adelaide University.]</a:t>
            </a:r>
          </a:p>
        </p:txBody>
      </p:sp>
    </p:spTree>
    <p:extLst>
      <p:ext uri="{BB962C8B-B14F-4D97-AF65-F5344CB8AC3E}">
        <p14:creationId xmlns:p14="http://schemas.microsoft.com/office/powerpoint/2010/main" val="2493298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 Nets: Assumptions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754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Assumptions we are required to make to define the Bayes net when given the graph: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2"/>
            <a:endParaRPr lang="en-US" sz="16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Beyond above 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chain rule 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Bayes net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”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 conditional independence assumptions </a:t>
            </a:r>
          </a:p>
          <a:p>
            <a:pPr lvl="6"/>
            <a:endParaRPr lang="en-US" altLang="ja-JP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Often additional conditional independences</a:t>
            </a:r>
          </a:p>
          <a:p>
            <a:pPr lvl="7"/>
            <a:endParaRPr lang="en-US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They can be read off the graph</a:t>
            </a:r>
          </a:p>
          <a:p>
            <a:pPr lvl="4"/>
            <a:endParaRPr lang="en-US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Important for modeling: understand assumptions made when choosing a Bayes net graph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2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47561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752600"/>
            <a:ext cx="4859973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457200" y="2636837"/>
            <a:ext cx="10972800" cy="3382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Conditional independence assumptions directly from simplifications in chain rule: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Additional implied conditional independence assumptions?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57550" y="1524000"/>
            <a:ext cx="5657850" cy="838200"/>
            <a:chOff x="3962400" y="1676400"/>
            <a:chExt cx="4114800" cy="6096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39624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5181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6324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8" name="AutoShape 7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4586288" y="1981200"/>
              <a:ext cx="581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AutoShape 8"/>
            <p:cNvCxnSpPr>
              <a:cxnSpLocks noChangeShapeType="1"/>
              <a:stCxn id="6" idx="6"/>
              <a:endCxn id="7" idx="2"/>
            </p:cNvCxnSpPr>
            <p:nvPr/>
          </p:nvCxnSpPr>
          <p:spPr bwMode="auto">
            <a:xfrm>
              <a:off x="5805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7467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W</a:t>
              </a:r>
            </a:p>
          </p:txBody>
        </p:sp>
        <p:cxnSp>
          <p:nvCxnSpPr>
            <p:cNvPr id="11" name="AutoShape 8"/>
            <p:cNvCxnSpPr>
              <a:cxnSpLocks noChangeShapeType="1"/>
              <a:endCxn id="10" idx="2"/>
            </p:cNvCxnSpPr>
            <p:nvPr/>
          </p:nvCxnSpPr>
          <p:spPr bwMode="auto">
            <a:xfrm>
              <a:off x="6948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24696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Independence in a BN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4000"/>
            <a:ext cx="96012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Important question about a BN: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Are two nodes independent given certain evidence?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If yes, can prove using algebra (tedious in general)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If no, can prove with a counter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Question: are X and Z necessarily independent?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Answer: no.  Example: low pressure causes rain, which causes traffic.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X can influence Z, Z can influence X (via Y)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Addendum: they </a:t>
            </a:r>
            <a:r>
              <a:rPr lang="en-US" sz="2000" i="1" dirty="0">
                <a:latin typeface="Calibri"/>
                <a:cs typeface="Calibri"/>
              </a:rPr>
              <a:t>could </a:t>
            </a:r>
            <a:r>
              <a:rPr lang="en-US" sz="2000" dirty="0">
                <a:latin typeface="Calibri"/>
                <a:cs typeface="Calibri"/>
              </a:rPr>
              <a:t>be independent: how?</a:t>
            </a:r>
          </a:p>
        </p:txBody>
      </p:sp>
      <p:sp>
        <p:nvSpPr>
          <p:cNvPr id="1088516" name="Oval 4"/>
          <p:cNvSpPr>
            <a:spLocks noChangeArrowheads="1"/>
          </p:cNvSpPr>
          <p:nvPr/>
        </p:nvSpPr>
        <p:spPr bwMode="auto">
          <a:xfrm>
            <a:off x="44958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X</a:t>
            </a:r>
          </a:p>
        </p:txBody>
      </p:sp>
      <p:sp>
        <p:nvSpPr>
          <p:cNvPr id="1088517" name="Oval 5"/>
          <p:cNvSpPr>
            <a:spLocks noChangeArrowheads="1"/>
          </p:cNvSpPr>
          <p:nvPr/>
        </p:nvSpPr>
        <p:spPr bwMode="auto">
          <a:xfrm>
            <a:off x="5715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Y</a:t>
            </a:r>
          </a:p>
        </p:txBody>
      </p:sp>
      <p:sp>
        <p:nvSpPr>
          <p:cNvPr id="1088518" name="Oval 6"/>
          <p:cNvSpPr>
            <a:spLocks noChangeArrowheads="1"/>
          </p:cNvSpPr>
          <p:nvPr/>
        </p:nvSpPr>
        <p:spPr bwMode="auto">
          <a:xfrm>
            <a:off x="6858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Z</a:t>
            </a:r>
          </a:p>
        </p:txBody>
      </p:sp>
      <p:cxnSp>
        <p:nvCxnSpPr>
          <p:cNvPr id="1088519" name="AutoShape 7"/>
          <p:cNvCxnSpPr>
            <a:cxnSpLocks noChangeShapeType="1"/>
            <a:stCxn id="1088516" idx="6"/>
            <a:endCxn id="1088517" idx="2"/>
          </p:cNvCxnSpPr>
          <p:nvPr/>
        </p:nvCxnSpPr>
        <p:spPr bwMode="auto">
          <a:xfrm>
            <a:off x="5119687" y="4140200"/>
            <a:ext cx="581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88520" name="AutoShape 8"/>
          <p:cNvCxnSpPr>
            <a:cxnSpLocks noChangeShapeType="1"/>
            <a:stCxn id="1088517" idx="6"/>
            <a:endCxn id="1088518" idx="2"/>
          </p:cNvCxnSpPr>
          <p:nvPr/>
        </p:nvCxnSpPr>
        <p:spPr bwMode="auto">
          <a:xfrm>
            <a:off x="6338887" y="4140200"/>
            <a:ext cx="504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869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6" grpId="0" animBg="1"/>
      <p:bldP spid="1088517" grpId="0" animBg="1"/>
      <p:bldP spid="10885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D-separation: Outline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95400"/>
            <a:ext cx="6733473" cy="49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D-separation: Outline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00" y="1397001"/>
            <a:ext cx="106426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Study independence properties for triples</a:t>
            </a:r>
          </a:p>
          <a:p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Analyze complex cases in terms of member triples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D-separation: a condition / algorithm for answering such queries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5812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Low pressure causes rain causes traffic,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high pressure causes no rain causes no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traffic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P( +y | +x ) = 1, P( -y | - x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Guaranteed X independent of Z given Y?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6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Evidence along the chain 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“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blocks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”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 the influence</a:t>
            </a: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pic>
        <p:nvPicPr>
          <p:cNvPr id="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622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429000"/>
            <a:ext cx="2984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58200" y="5105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</p:spTree>
    <p:extLst>
      <p:ext uri="{BB962C8B-B14F-4D97-AF65-F5344CB8AC3E}">
        <p14:creationId xmlns:p14="http://schemas.microsoft.com/office/powerpoint/2010/main" val="17400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Project due causes both forums busy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    and lab full 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     P( +x | +y ) = 1, P( -x | -y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 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</p:spTree>
    <p:extLst>
      <p:ext uri="{BB962C8B-B14F-4D97-AF65-F5344CB8AC3E}">
        <p14:creationId xmlns:p14="http://schemas.microsoft.com/office/powerpoint/2010/main" val="413396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and Z independent given Y?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CC0000"/>
                </a:solidFill>
                <a:latin typeface="Calibri"/>
                <a:cs typeface="Calibri"/>
              </a:rPr>
              <a:t>Observing the cause blocks influence between effects.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098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8458200" y="5181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pic>
        <p:nvPicPr>
          <p:cNvPr id="1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352800"/>
            <a:ext cx="297021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</p:spTree>
    <p:extLst>
      <p:ext uri="{BB962C8B-B14F-4D97-AF65-F5344CB8AC3E}">
        <p14:creationId xmlns:p14="http://schemas.microsoft.com/office/powerpoint/2010/main" val="24148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3068642" cy="3886199"/>
          </a:xfrm>
          <a:prstGeom prst="rect">
            <a:avLst/>
          </a:prstGeom>
        </p:spPr>
      </p:pic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Common Effect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5410200" cy="4800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Last configuration: two causes of one effect (v-structures)</a:t>
            </a:r>
          </a:p>
          <a:p>
            <a:pPr eaLnBrk="1" hangingPunct="1"/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914400" y="5802868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Z: Traffic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638800" y="1295400"/>
            <a:ext cx="6324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and Y independent?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Yes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the ballgame and the rain cause traffic, but they are not correlated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Still need to prove they must be (try it!)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and 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independent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given Z?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No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seeing traffic puts the rain and the ballgame in competition as explanation.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This is backwards from the other cases</a:t>
            </a:r>
          </a:p>
          <a:p>
            <a:pPr lvl="8"/>
            <a:endParaRPr lang="en-US" sz="8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Observing an effect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activates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influence between possible causes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.</a:t>
            </a: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430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Raining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8194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Y: Ballgame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Probability Recap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304799" y="1600200"/>
            <a:ext cx="11201401" cy="45259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Conditional probability</a:t>
            </a:r>
          </a:p>
          <a:p>
            <a:pPr lvl="2">
              <a:buFont typeface="Wingdings" charset="0"/>
              <a:buChar char="§"/>
              <a:defRPr/>
            </a:pPr>
            <a:endParaRPr lang="en-US" sz="2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Product rule</a:t>
            </a:r>
          </a:p>
          <a:p>
            <a:pPr lvl="2">
              <a:buFont typeface="Wingdings" charset="0"/>
              <a:buChar char="§"/>
              <a:defRPr/>
            </a:pPr>
            <a:endParaRPr lang="en-US" sz="2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Chain rule </a:t>
            </a:r>
            <a:endParaRPr lang="en-US" sz="2400" dirty="0"/>
          </a:p>
          <a:p>
            <a:pPr marL="0" indent="0">
              <a:buFont typeface="Wingdings" charset="0"/>
              <a:buNone/>
              <a:defRPr/>
            </a:pPr>
            <a:endParaRPr lang="en-US" sz="1600" dirty="0"/>
          </a:p>
          <a:p>
            <a:pPr marL="0" indent="0">
              <a:buFont typeface="Wingdings" charset="0"/>
              <a:buNone/>
              <a:defRPr/>
            </a:pPr>
            <a:endParaRPr lang="en-US" sz="1600" dirty="0"/>
          </a:p>
          <a:p>
            <a:pPr marL="0" indent="0">
              <a:buFont typeface="Wingdings" charset="0"/>
              <a:buNone/>
              <a:defRPr/>
            </a:pPr>
            <a:endParaRPr lang="en-US" sz="16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X, Y independent if and only if:</a:t>
            </a:r>
          </a:p>
          <a:p>
            <a:pPr lvl="4">
              <a:buFont typeface="Wingdings" charset="0"/>
              <a:buChar char="§"/>
              <a:defRPr/>
            </a:pPr>
            <a:endParaRPr lang="en-US" sz="16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X and Y are conditionally independent given Z if and only if:</a:t>
            </a:r>
            <a:endParaRPr lang="en-US" dirty="0"/>
          </a:p>
          <a:p>
            <a:pPr>
              <a:buFont typeface="Wingdings" charset="0"/>
              <a:buChar char="§"/>
              <a:defRPr/>
            </a:pPr>
            <a:endParaRPr lang="en-US" dirty="0"/>
          </a:p>
        </p:txBody>
      </p:sp>
      <p:pic>
        <p:nvPicPr>
          <p:cNvPr id="17412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6" y="2570706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867520"/>
            <a:ext cx="37957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6172200"/>
            <a:ext cx="48418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8039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6737" y="3505200"/>
            <a:ext cx="6646512" cy="970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General Case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15" y="1524000"/>
            <a:ext cx="6946984" cy="44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83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General Case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76399"/>
            <a:ext cx="10058400" cy="4449765"/>
          </a:xfrm>
        </p:spPr>
        <p:txBody>
          <a:bodyPr/>
          <a:lstStyle/>
          <a:p>
            <a:r>
              <a:rPr lang="en-US" sz="2800" dirty="0"/>
              <a:t>General question: in a given BN, are two variables independent (given evidence)?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Solution: analyze the graph</a:t>
            </a:r>
          </a:p>
          <a:p>
            <a:pPr eaLnBrk="1" hangingPunct="1"/>
            <a:endParaRPr lang="en-US" sz="2800" dirty="0"/>
          </a:p>
          <a:p>
            <a:r>
              <a:rPr lang="en-US" sz="2800" dirty="0"/>
              <a:t>Any complex example can be broken</a:t>
            </a:r>
          </a:p>
          <a:p>
            <a:pPr marL="0" indent="0">
              <a:buNone/>
            </a:pPr>
            <a:r>
              <a:rPr lang="en-US" sz="2800" dirty="0"/>
              <a:t>    into repetitions of the three canonical cases</a:t>
            </a:r>
          </a:p>
          <a:p>
            <a:endParaRPr lang="en-US" sz="2800" dirty="0"/>
          </a:p>
          <a:p>
            <a:pPr marL="0" indent="0" eaLnBrk="1" hangingPunct="1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438400"/>
            <a:ext cx="377271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97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Reachability</a:t>
            </a:r>
          </a:p>
        </p:txBody>
      </p:sp>
      <p:sp>
        <p:nvSpPr>
          <p:cNvPr id="10946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Recipe: shade evidence nodes, look for paths in the resulting graph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Attempt 1: if two nodes are connected by an undirected path blocked by a shaded node, they are conditionally independent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Almost works, but not quite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Where does it break?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Answer: the v-structure at T doesn’t count as a link in a path unless “active”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88773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R</a:t>
            </a:r>
            <a:endParaRPr lang="en-US" sz="2400" baseline="-2500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9486900" y="3886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T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2" name="AutoShape 6"/>
          <p:cNvCxnSpPr>
            <a:cxnSpLocks noChangeShapeType="1"/>
            <a:stCxn id="19460" idx="4"/>
            <a:endCxn id="19461" idx="1"/>
          </p:cNvCxnSpPr>
          <p:nvPr/>
        </p:nvCxnSpPr>
        <p:spPr bwMode="auto">
          <a:xfrm>
            <a:off x="9144000" y="30622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103251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B</a:t>
            </a:r>
          </a:p>
        </p:txBody>
      </p:sp>
      <p:cxnSp>
        <p:nvCxnSpPr>
          <p:cNvPr id="19464" name="AutoShape 8"/>
          <p:cNvCxnSpPr>
            <a:cxnSpLocks noChangeShapeType="1"/>
            <a:stCxn id="19463" idx="4"/>
            <a:endCxn id="19461" idx="7"/>
          </p:cNvCxnSpPr>
          <p:nvPr/>
        </p:nvCxnSpPr>
        <p:spPr bwMode="auto">
          <a:xfrm flipH="1">
            <a:off x="9942513" y="30622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8305800" y="38719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D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6" name="AutoShape 10"/>
          <p:cNvCxnSpPr>
            <a:cxnSpLocks noChangeShapeType="1"/>
            <a:stCxn id="19460" idx="4"/>
            <a:endCxn id="19465" idx="0"/>
          </p:cNvCxnSpPr>
          <p:nvPr/>
        </p:nvCxnSpPr>
        <p:spPr bwMode="auto">
          <a:xfrm flipH="1">
            <a:off x="8572500" y="30622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8878888" y="1371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L</a:t>
            </a:r>
          </a:p>
        </p:txBody>
      </p:sp>
      <p:cxnSp>
        <p:nvCxnSpPr>
          <p:cNvPr id="19468" name="AutoShape 12"/>
          <p:cNvCxnSpPr>
            <a:cxnSpLocks noChangeShapeType="1"/>
            <a:stCxn id="19467" idx="4"/>
            <a:endCxn id="19460" idx="0"/>
          </p:cNvCxnSpPr>
          <p:nvPr/>
        </p:nvCxnSpPr>
        <p:spPr bwMode="auto">
          <a:xfrm flipH="1">
            <a:off x="9144000" y="19192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648200"/>
            <a:ext cx="6286500" cy="4191000"/>
          </a:xfrm>
          <a:prstGeom prst="rect">
            <a:avLst/>
          </a:prstGeom>
        </p:spPr>
      </p:pic>
      <p:pic>
        <p:nvPicPr>
          <p:cNvPr id="3" name="Picture 2" descr="LowPress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264851"/>
            <a:ext cx="990600" cy="76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Active / Inactive Paths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144780" y="1447800"/>
            <a:ext cx="755142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Question: Are X and Y conditionally independent given evidence variables {Z}?</a:t>
            </a:r>
            <a:endParaRPr lang="en-US" sz="1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Yes, if X and Y 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d-separated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by Z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Consider all (undirected) paths from X to Y</a:t>
            </a:r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No active paths = independence!</a:t>
            </a:r>
          </a:p>
          <a:p>
            <a:pPr lvl="2" eaLnBrk="1" hangingPunct="1">
              <a:lnSpc>
                <a:spcPct val="80000"/>
              </a:lnSpc>
            </a:pPr>
            <a:endParaRPr lang="en-US" sz="1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path is active if each triple is active: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Causal chain A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 where B is unobserved (either direction)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Common cause A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 where B is unobserved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Common effect (aka v-structure)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A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 where B </a:t>
            </a:r>
            <a:r>
              <a:rPr lang="en-US" sz="1800" i="1" dirty="0">
                <a:latin typeface="Calibri"/>
                <a:ea typeface="ＭＳ Ｐゴシック" pitchFamily="34" charset="-128"/>
                <a:cs typeface="Calibri"/>
              </a:rPr>
              <a:t>or one of its </a:t>
            </a:r>
            <a:r>
              <a:rPr lang="en-US" sz="1800" i="1" dirty="0" err="1">
                <a:latin typeface="Calibri"/>
                <a:ea typeface="ＭＳ Ｐゴシック" pitchFamily="34" charset="-128"/>
                <a:cs typeface="Calibri"/>
              </a:rPr>
              <a:t>descendents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is observed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000" dirty="0">
                <a:latin typeface="Calibri"/>
                <a:ea typeface="ＭＳ Ｐゴシック" pitchFamily="34" charset="-128"/>
                <a:cs typeface="Calibri"/>
              </a:rPr>
              <a:t>	</a:t>
            </a: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endParaRPr lang="en-US" sz="2400" dirty="0">
              <a:solidFill>
                <a:srgbClr val="333399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ea typeface="ＭＳ Ｐゴシック" pitchFamily="34" charset="-128"/>
                <a:cs typeface="Calibri"/>
              </a:rPr>
              <a:t>All it takes to block a path is a single inactive segment</a:t>
            </a: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59395" name="Group 186"/>
          <p:cNvGrpSpPr>
            <a:grpSpLocks/>
          </p:cNvGrpSpPr>
          <p:nvPr/>
        </p:nvGrpSpPr>
        <p:grpSpPr bwMode="auto">
          <a:xfrm>
            <a:off x="7620000" y="2041525"/>
            <a:ext cx="1600200" cy="320675"/>
            <a:chOff x="4572000" y="1676400"/>
            <a:chExt cx="1905000" cy="381000"/>
          </a:xfrm>
        </p:grpSpPr>
        <p:sp>
          <p:nvSpPr>
            <p:cNvPr id="59437" name="Oval 9"/>
            <p:cNvSpPr>
              <a:spLocks noChangeArrowheads="1"/>
            </p:cNvSpPr>
            <p:nvPr/>
          </p:nvSpPr>
          <p:spPr bwMode="auto">
            <a:xfrm>
              <a:off x="4572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8" name="Oval 9"/>
            <p:cNvSpPr>
              <a:spLocks noChangeArrowheads="1"/>
            </p:cNvSpPr>
            <p:nvPr/>
          </p:nvSpPr>
          <p:spPr bwMode="auto">
            <a:xfrm>
              <a:off x="5334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9" name="Oval 9"/>
            <p:cNvSpPr>
              <a:spLocks noChangeArrowheads="1"/>
            </p:cNvSpPr>
            <p:nvPr/>
          </p:nvSpPr>
          <p:spPr bwMode="auto">
            <a:xfrm>
              <a:off x="6096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40" name="AutoShape 10"/>
            <p:cNvCxnSpPr>
              <a:cxnSpLocks noChangeShapeType="1"/>
              <a:stCxn id="59437" idx="6"/>
              <a:endCxn id="59438" idx="2"/>
            </p:cNvCxnSpPr>
            <p:nvPr/>
          </p:nvCxnSpPr>
          <p:spPr bwMode="auto">
            <a:xfrm>
              <a:off x="4953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41" name="AutoShape 10"/>
            <p:cNvCxnSpPr>
              <a:cxnSpLocks noChangeShapeType="1"/>
              <a:stCxn id="59438" idx="6"/>
              <a:endCxn id="59439" idx="2"/>
            </p:cNvCxnSpPr>
            <p:nvPr/>
          </p:nvCxnSpPr>
          <p:spPr bwMode="auto">
            <a:xfrm>
              <a:off x="5715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6" name="Group 185"/>
          <p:cNvGrpSpPr>
            <a:grpSpLocks/>
          </p:cNvGrpSpPr>
          <p:nvPr/>
        </p:nvGrpSpPr>
        <p:grpSpPr bwMode="auto">
          <a:xfrm>
            <a:off x="9982200" y="2041525"/>
            <a:ext cx="1600200" cy="320675"/>
            <a:chOff x="6934200" y="1676400"/>
            <a:chExt cx="1905000" cy="381000"/>
          </a:xfrm>
        </p:grpSpPr>
        <p:sp>
          <p:nvSpPr>
            <p:cNvPr id="59432" name="Oval 9"/>
            <p:cNvSpPr>
              <a:spLocks noChangeArrowheads="1"/>
            </p:cNvSpPr>
            <p:nvPr/>
          </p:nvSpPr>
          <p:spPr bwMode="auto">
            <a:xfrm>
              <a:off x="6934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92" name="Oval 9"/>
            <p:cNvSpPr>
              <a:spLocks noChangeArrowheads="1"/>
            </p:cNvSpPr>
            <p:nvPr/>
          </p:nvSpPr>
          <p:spPr bwMode="auto">
            <a:xfrm>
              <a:off x="7695823" y="1676400"/>
              <a:ext cx="381756" cy="381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34" name="Oval 9"/>
            <p:cNvSpPr>
              <a:spLocks noChangeArrowheads="1"/>
            </p:cNvSpPr>
            <p:nvPr/>
          </p:nvSpPr>
          <p:spPr bwMode="auto">
            <a:xfrm>
              <a:off x="8458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5" name="AutoShape 10"/>
            <p:cNvCxnSpPr>
              <a:cxnSpLocks noChangeShapeType="1"/>
              <a:stCxn id="59432" idx="6"/>
              <a:endCxn id="92" idx="2"/>
            </p:cNvCxnSpPr>
            <p:nvPr/>
          </p:nvCxnSpPr>
          <p:spPr bwMode="auto">
            <a:xfrm>
              <a:off x="7315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36" name="AutoShape 10"/>
            <p:cNvCxnSpPr>
              <a:cxnSpLocks noChangeShapeType="1"/>
              <a:stCxn id="92" idx="6"/>
              <a:endCxn id="59434" idx="2"/>
            </p:cNvCxnSpPr>
            <p:nvPr/>
          </p:nvCxnSpPr>
          <p:spPr bwMode="auto">
            <a:xfrm>
              <a:off x="8077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7" name="Group 187"/>
          <p:cNvGrpSpPr>
            <a:grpSpLocks/>
          </p:cNvGrpSpPr>
          <p:nvPr/>
        </p:nvGrpSpPr>
        <p:grpSpPr bwMode="auto">
          <a:xfrm>
            <a:off x="7620000" y="2776538"/>
            <a:ext cx="1600200" cy="576262"/>
            <a:chOff x="4572000" y="2362200"/>
            <a:chExt cx="1905000" cy="685800"/>
          </a:xfrm>
        </p:grpSpPr>
        <p:sp>
          <p:nvSpPr>
            <p:cNvPr id="59427" name="Oval 9"/>
            <p:cNvSpPr>
              <a:spLocks noChangeArrowheads="1"/>
            </p:cNvSpPr>
            <p:nvPr/>
          </p:nvSpPr>
          <p:spPr bwMode="auto">
            <a:xfrm>
              <a:off x="4572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8" name="Oval 9"/>
            <p:cNvSpPr>
              <a:spLocks noChangeArrowheads="1"/>
            </p:cNvSpPr>
            <p:nvPr/>
          </p:nvSpPr>
          <p:spPr bwMode="auto">
            <a:xfrm>
              <a:off x="5334000" y="23622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9" name="Oval 9"/>
            <p:cNvSpPr>
              <a:spLocks noChangeArrowheads="1"/>
            </p:cNvSpPr>
            <p:nvPr/>
          </p:nvSpPr>
          <p:spPr bwMode="auto">
            <a:xfrm>
              <a:off x="6096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0" name="AutoShape 10"/>
            <p:cNvCxnSpPr>
              <a:cxnSpLocks noChangeShapeType="1"/>
              <a:stCxn id="59428" idx="2"/>
              <a:endCxn id="59427" idx="7"/>
            </p:cNvCxnSpPr>
            <p:nvPr/>
          </p:nvCxnSpPr>
          <p:spPr bwMode="auto">
            <a:xfrm rot="10800000" flipV="1">
              <a:off x="48972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31" name="AutoShape 10"/>
            <p:cNvCxnSpPr>
              <a:cxnSpLocks noChangeShapeType="1"/>
              <a:stCxn id="59428" idx="6"/>
              <a:endCxn id="59429" idx="1"/>
            </p:cNvCxnSpPr>
            <p:nvPr/>
          </p:nvCxnSpPr>
          <p:spPr bwMode="auto">
            <a:xfrm>
              <a:off x="57150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8" name="Group 184"/>
          <p:cNvGrpSpPr>
            <a:grpSpLocks/>
          </p:cNvGrpSpPr>
          <p:nvPr/>
        </p:nvGrpSpPr>
        <p:grpSpPr bwMode="auto">
          <a:xfrm>
            <a:off x="9982200" y="2776538"/>
            <a:ext cx="1600200" cy="576262"/>
            <a:chOff x="6934200" y="2362200"/>
            <a:chExt cx="1905000" cy="685800"/>
          </a:xfrm>
        </p:grpSpPr>
        <p:sp>
          <p:nvSpPr>
            <p:cNvPr id="59422" name="Oval 9"/>
            <p:cNvSpPr>
              <a:spLocks noChangeArrowheads="1"/>
            </p:cNvSpPr>
            <p:nvPr/>
          </p:nvSpPr>
          <p:spPr bwMode="auto">
            <a:xfrm>
              <a:off x="6934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7695823" y="2362200"/>
              <a:ext cx="381756" cy="38163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24" name="Oval 9"/>
            <p:cNvSpPr>
              <a:spLocks noChangeArrowheads="1"/>
            </p:cNvSpPr>
            <p:nvPr/>
          </p:nvSpPr>
          <p:spPr bwMode="auto">
            <a:xfrm>
              <a:off x="8458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5" name="AutoShape 10"/>
            <p:cNvCxnSpPr>
              <a:cxnSpLocks noChangeShapeType="1"/>
              <a:stCxn id="107" idx="2"/>
              <a:endCxn id="59422" idx="7"/>
            </p:cNvCxnSpPr>
            <p:nvPr/>
          </p:nvCxnSpPr>
          <p:spPr bwMode="auto">
            <a:xfrm rot="10800000" flipV="1">
              <a:off x="72594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26" name="AutoShape 10"/>
            <p:cNvCxnSpPr>
              <a:cxnSpLocks noChangeShapeType="1"/>
              <a:stCxn id="107" idx="6"/>
              <a:endCxn id="59424" idx="1"/>
            </p:cNvCxnSpPr>
            <p:nvPr/>
          </p:nvCxnSpPr>
          <p:spPr bwMode="auto">
            <a:xfrm>
              <a:off x="80772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9" name="Group 183"/>
          <p:cNvGrpSpPr>
            <a:grpSpLocks/>
          </p:cNvGrpSpPr>
          <p:nvPr/>
        </p:nvGrpSpPr>
        <p:grpSpPr bwMode="auto">
          <a:xfrm>
            <a:off x="9982200" y="4084638"/>
            <a:ext cx="1600200" cy="639762"/>
            <a:chOff x="6934200" y="3810000"/>
            <a:chExt cx="1905000" cy="762000"/>
          </a:xfrm>
        </p:grpSpPr>
        <p:sp>
          <p:nvSpPr>
            <p:cNvPr id="59417" name="Oval 9"/>
            <p:cNvSpPr>
              <a:spLocks noChangeArrowheads="1"/>
            </p:cNvSpPr>
            <p:nvPr/>
          </p:nvSpPr>
          <p:spPr bwMode="auto">
            <a:xfrm>
              <a:off x="6934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8" name="Oval 9"/>
            <p:cNvSpPr>
              <a:spLocks noChangeArrowheads="1"/>
            </p:cNvSpPr>
            <p:nvPr/>
          </p:nvSpPr>
          <p:spPr bwMode="auto">
            <a:xfrm>
              <a:off x="7696200" y="4191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9" name="Oval 9"/>
            <p:cNvSpPr>
              <a:spLocks noChangeArrowheads="1"/>
            </p:cNvSpPr>
            <p:nvPr/>
          </p:nvSpPr>
          <p:spPr bwMode="auto">
            <a:xfrm>
              <a:off x="8458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0" name="AutoShape 10"/>
            <p:cNvCxnSpPr>
              <a:cxnSpLocks noChangeShapeType="1"/>
              <a:stCxn id="59417" idx="6"/>
              <a:endCxn id="59418" idx="1"/>
            </p:cNvCxnSpPr>
            <p:nvPr/>
          </p:nvCxnSpPr>
          <p:spPr bwMode="auto">
            <a:xfrm>
              <a:off x="73152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21" name="AutoShape 10"/>
            <p:cNvCxnSpPr>
              <a:cxnSpLocks noChangeShapeType="1"/>
              <a:stCxn id="59419" idx="2"/>
              <a:endCxn id="59418" idx="7"/>
            </p:cNvCxnSpPr>
            <p:nvPr/>
          </p:nvCxnSpPr>
          <p:spPr bwMode="auto">
            <a:xfrm rot="10800000" flipV="1">
              <a:off x="80214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400" name="Group 188"/>
          <p:cNvGrpSpPr>
            <a:grpSpLocks/>
          </p:cNvGrpSpPr>
          <p:nvPr/>
        </p:nvGrpSpPr>
        <p:grpSpPr bwMode="auto">
          <a:xfrm>
            <a:off x="7620000" y="4084638"/>
            <a:ext cx="1600200" cy="639762"/>
            <a:chOff x="4572000" y="3810000"/>
            <a:chExt cx="1905000" cy="762000"/>
          </a:xfrm>
        </p:grpSpPr>
        <p:sp>
          <p:nvSpPr>
            <p:cNvPr id="59412" name="Oval 9"/>
            <p:cNvSpPr>
              <a:spLocks noChangeArrowheads="1"/>
            </p:cNvSpPr>
            <p:nvPr/>
          </p:nvSpPr>
          <p:spPr bwMode="auto">
            <a:xfrm>
              <a:off x="4572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34" name="Oval 9"/>
            <p:cNvSpPr>
              <a:spLocks noChangeArrowheads="1"/>
            </p:cNvSpPr>
            <p:nvPr/>
          </p:nvSpPr>
          <p:spPr bwMode="auto">
            <a:xfrm>
              <a:off x="5333623" y="4191946"/>
              <a:ext cx="381756" cy="38005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4" name="Oval 9"/>
            <p:cNvSpPr>
              <a:spLocks noChangeArrowheads="1"/>
            </p:cNvSpPr>
            <p:nvPr/>
          </p:nvSpPr>
          <p:spPr bwMode="auto">
            <a:xfrm>
              <a:off x="6096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15" name="AutoShape 10"/>
            <p:cNvCxnSpPr>
              <a:cxnSpLocks noChangeShapeType="1"/>
              <a:stCxn id="59412" idx="6"/>
              <a:endCxn id="134" idx="1"/>
            </p:cNvCxnSpPr>
            <p:nvPr/>
          </p:nvCxnSpPr>
          <p:spPr bwMode="auto">
            <a:xfrm>
              <a:off x="49530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16" name="AutoShape 10"/>
            <p:cNvCxnSpPr>
              <a:cxnSpLocks noChangeShapeType="1"/>
              <a:stCxn id="59414" idx="2"/>
              <a:endCxn id="134" idx="7"/>
            </p:cNvCxnSpPr>
            <p:nvPr/>
          </p:nvCxnSpPr>
          <p:spPr bwMode="auto">
            <a:xfrm rot="10800000" flipV="1">
              <a:off x="56592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401" name="Group 189"/>
          <p:cNvGrpSpPr>
            <a:grpSpLocks/>
          </p:cNvGrpSpPr>
          <p:nvPr/>
        </p:nvGrpSpPr>
        <p:grpSpPr bwMode="auto">
          <a:xfrm>
            <a:off x="7620000" y="5029200"/>
            <a:ext cx="1600200" cy="1600200"/>
            <a:chOff x="4572000" y="4800600"/>
            <a:chExt cx="1905000" cy="1905000"/>
          </a:xfrm>
        </p:grpSpPr>
        <p:sp>
          <p:nvSpPr>
            <p:cNvPr id="59405" name="Oval 9"/>
            <p:cNvSpPr>
              <a:spLocks noChangeArrowheads="1"/>
            </p:cNvSpPr>
            <p:nvPr/>
          </p:nvSpPr>
          <p:spPr bwMode="auto">
            <a:xfrm>
              <a:off x="4572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06" name="Oval 9"/>
            <p:cNvSpPr>
              <a:spLocks noChangeArrowheads="1"/>
            </p:cNvSpPr>
            <p:nvPr/>
          </p:nvSpPr>
          <p:spPr bwMode="auto">
            <a:xfrm>
              <a:off x="6096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07" name="AutoShape 10"/>
            <p:cNvCxnSpPr>
              <a:cxnSpLocks noChangeShapeType="1"/>
              <a:stCxn id="59405" idx="6"/>
              <a:endCxn id="59410" idx="1"/>
            </p:cNvCxnSpPr>
            <p:nvPr/>
          </p:nvCxnSpPr>
          <p:spPr bwMode="auto">
            <a:xfrm>
              <a:off x="4953000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08" name="AutoShape 10"/>
            <p:cNvCxnSpPr>
              <a:cxnSpLocks noChangeShapeType="1"/>
              <a:stCxn id="59406" idx="2"/>
              <a:endCxn id="59410" idx="7"/>
            </p:cNvCxnSpPr>
            <p:nvPr/>
          </p:nvCxnSpPr>
          <p:spPr bwMode="auto">
            <a:xfrm rot="10800000" flipV="1">
              <a:off x="5659204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9" name="Oval 9"/>
            <p:cNvSpPr>
              <a:spLocks noChangeArrowheads="1"/>
            </p:cNvSpPr>
            <p:nvPr/>
          </p:nvSpPr>
          <p:spPr bwMode="auto">
            <a:xfrm>
              <a:off x="5333623" y="6323844"/>
              <a:ext cx="381756" cy="38175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0" name="Oval 9"/>
            <p:cNvSpPr>
              <a:spLocks noChangeArrowheads="1"/>
            </p:cNvSpPr>
            <p:nvPr/>
          </p:nvSpPr>
          <p:spPr bwMode="auto">
            <a:xfrm>
              <a:off x="5334000" y="5181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5312833" y="5562223"/>
              <a:ext cx="468690" cy="752173"/>
            </a:xfrm>
            <a:custGeom>
              <a:avLst/>
              <a:gdLst>
                <a:gd name="connsiteX0" fmla="*/ 200186 w 467532"/>
                <a:gd name="connsiteY0" fmla="*/ 0 h 836909"/>
                <a:gd name="connsiteX1" fmla="*/ 440410 w 467532"/>
                <a:gd name="connsiteY1" fmla="*/ 294468 h 836909"/>
                <a:gd name="connsiteX2" fmla="*/ 37454 w 467532"/>
                <a:gd name="connsiteY2" fmla="*/ 503695 h 836909"/>
                <a:gd name="connsiteX3" fmla="*/ 215684 w 467532"/>
                <a:gd name="connsiteY3" fmla="*/ 836909 h 83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32" h="836909">
                  <a:moveTo>
                    <a:pt x="200186" y="0"/>
                  </a:moveTo>
                  <a:cubicBezTo>
                    <a:pt x="333859" y="105259"/>
                    <a:pt x="467532" y="210519"/>
                    <a:pt x="440410" y="294468"/>
                  </a:cubicBezTo>
                  <a:cubicBezTo>
                    <a:pt x="413288" y="378417"/>
                    <a:pt x="74908" y="413288"/>
                    <a:pt x="37454" y="503695"/>
                  </a:cubicBezTo>
                  <a:cubicBezTo>
                    <a:pt x="0" y="594102"/>
                    <a:pt x="107842" y="715505"/>
                    <a:pt x="215684" y="836909"/>
                  </a:cubicBezTo>
                </a:path>
              </a:pathLst>
            </a:cu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cxnSp>
        <p:nvCxnSpPr>
          <p:cNvPr id="182" name="Straight Connector 181"/>
          <p:cNvCxnSpPr/>
          <p:nvPr/>
        </p:nvCxnSpPr>
        <p:spPr>
          <a:xfrm rot="5400000">
            <a:off x="7124700" y="4076700"/>
            <a:ext cx="4954588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03" name="TextBox 190"/>
          <p:cNvSpPr txBox="1">
            <a:spLocks noChangeArrowheads="1"/>
          </p:cNvSpPr>
          <p:nvPr/>
        </p:nvSpPr>
        <p:spPr bwMode="auto">
          <a:xfrm>
            <a:off x="7620000" y="13716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Active Triples</a:t>
            </a:r>
          </a:p>
        </p:txBody>
      </p:sp>
      <p:sp>
        <p:nvSpPr>
          <p:cNvPr id="59404" name="TextBox 191"/>
          <p:cNvSpPr txBox="1">
            <a:spLocks noChangeArrowheads="1"/>
          </p:cNvSpPr>
          <p:nvPr/>
        </p:nvSpPr>
        <p:spPr bwMode="auto">
          <a:xfrm>
            <a:off x="9982200" y="1371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Inactive Triples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227774"/>
            <a:ext cx="4583532" cy="3384163"/>
          </a:xfrm>
          <a:prstGeom prst="rect">
            <a:avLst/>
          </a:prstGeom>
        </p:spPr>
      </p:pic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10591800" cy="46783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>
                <a:latin typeface="Calibri"/>
                <a:cs typeface="Calibri"/>
              </a:rPr>
              <a:t>Query:	</a:t>
            </a:r>
            <a:endParaRPr lang="en-US" sz="1200" dirty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endParaRPr lang="en-US" sz="1600" dirty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r>
              <a:rPr lang="en-US" sz="2800" dirty="0">
                <a:latin typeface="Calibri"/>
                <a:cs typeface="Calibri"/>
              </a:rPr>
              <a:t>Check all (undirected!) paths between        and </a:t>
            </a:r>
          </a:p>
          <a:p>
            <a:pPr lvl="7">
              <a:buFont typeface="Wingdings" charset="0"/>
              <a:buChar char="§"/>
              <a:defRPr/>
            </a:pPr>
            <a:endParaRPr lang="en-US" sz="600" dirty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latin typeface="Calibri"/>
                <a:cs typeface="Calibri"/>
              </a:rPr>
              <a:t>If one or more active, then independence not guaranteed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alibri"/>
                <a:cs typeface="Calibri"/>
              </a:rPr>
              <a:t>   </a:t>
            </a:r>
            <a:endParaRPr lang="en-US" dirty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latin typeface="Calibri"/>
                <a:cs typeface="Calibri"/>
              </a:rPr>
              <a:t>Otherwise (i.e. if all paths are inactive),</a:t>
            </a:r>
          </a:p>
          <a:p>
            <a:pPr marL="457176" lvl="1" indent="0">
              <a:buNone/>
              <a:defRPr/>
            </a:pPr>
            <a:r>
              <a:rPr lang="en-US" sz="2400" dirty="0">
                <a:latin typeface="Calibri"/>
                <a:cs typeface="Calibri"/>
              </a:rPr>
              <a:t>    then independence is guaranteed</a:t>
            </a:r>
          </a:p>
        </p:txBody>
      </p:sp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D-Separation</a:t>
            </a:r>
          </a:p>
        </p:txBody>
      </p:sp>
      <p:pic>
        <p:nvPicPr>
          <p:cNvPr id="6042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451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Box 8"/>
          <p:cNvSpPr txBox="1">
            <a:spLocks noChangeArrowheads="1"/>
          </p:cNvSpPr>
          <p:nvPr/>
        </p:nvSpPr>
        <p:spPr bwMode="auto">
          <a:xfrm>
            <a:off x="7299566" y="1219200"/>
            <a:ext cx="446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44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60423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503862"/>
            <a:ext cx="43434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2247900"/>
            <a:ext cx="457200" cy="381000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2247900"/>
            <a:ext cx="495300" cy="4191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895600" y="3429000"/>
            <a:ext cx="381000" cy="381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1096709" name="Text Box 5"/>
          <p:cNvSpPr txBox="1">
            <a:spLocks noChangeArrowheads="1"/>
          </p:cNvSpPr>
          <p:nvPr/>
        </p:nvSpPr>
        <p:spPr bwMode="auto">
          <a:xfrm>
            <a:off x="4972050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 dirty="0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2578100"/>
            <a:ext cx="981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181350"/>
            <a:ext cx="1347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6096000" y="4267200"/>
            <a:ext cx="14478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Oval 4"/>
          <p:cNvSpPr>
            <a:spLocks noChangeArrowheads="1"/>
          </p:cNvSpPr>
          <p:nvPr/>
        </p:nvSpPr>
        <p:spPr bwMode="auto">
          <a:xfrm>
            <a:off x="77724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9" name="Oval 5"/>
          <p:cNvSpPr>
            <a:spLocks noChangeArrowheads="1"/>
          </p:cNvSpPr>
          <p:nvPr/>
        </p:nvSpPr>
        <p:spPr bwMode="auto">
          <a:xfrm>
            <a:off x="8382000" y="3733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0" name="AutoShape 6"/>
          <p:cNvCxnSpPr>
            <a:cxnSpLocks noChangeShapeType="1"/>
            <a:stCxn id="61448" idx="4"/>
            <a:endCxn id="61449" idx="1"/>
          </p:cNvCxnSpPr>
          <p:nvPr/>
        </p:nvCxnSpPr>
        <p:spPr bwMode="auto">
          <a:xfrm>
            <a:off x="8039100" y="29098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1" name="Oval 7"/>
          <p:cNvSpPr>
            <a:spLocks noChangeArrowheads="1"/>
          </p:cNvSpPr>
          <p:nvPr/>
        </p:nvSpPr>
        <p:spPr bwMode="auto">
          <a:xfrm>
            <a:off x="92202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1452" name="AutoShape 8"/>
          <p:cNvCxnSpPr>
            <a:cxnSpLocks noChangeShapeType="1"/>
            <a:stCxn id="61451" idx="4"/>
            <a:endCxn id="61449" idx="7"/>
          </p:cNvCxnSpPr>
          <p:nvPr/>
        </p:nvCxnSpPr>
        <p:spPr bwMode="auto">
          <a:xfrm flipH="1">
            <a:off x="8837613" y="29098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3" name="Oval 13"/>
          <p:cNvSpPr>
            <a:spLocks noChangeArrowheads="1"/>
          </p:cNvSpPr>
          <p:nvPr/>
        </p:nvSpPr>
        <p:spPr bwMode="auto">
          <a:xfrm>
            <a:off x="83820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4" name="AutoShape 14"/>
          <p:cNvCxnSpPr>
            <a:cxnSpLocks noChangeShapeType="1"/>
            <a:stCxn id="61449" idx="4"/>
            <a:endCxn id="61453" idx="0"/>
          </p:cNvCxnSpPr>
          <p:nvPr/>
        </p:nvCxnSpPr>
        <p:spPr bwMode="auto">
          <a:xfrm>
            <a:off x="8648700" y="42814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810000"/>
            <a:ext cx="143668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70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63491" name="Oval 4"/>
          <p:cNvSpPr>
            <a:spLocks noChangeArrowheads="1"/>
          </p:cNvSpPr>
          <p:nvPr/>
        </p:nvSpPr>
        <p:spPr bwMode="auto">
          <a:xfrm>
            <a:off x="78311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Oval 5"/>
          <p:cNvSpPr>
            <a:spLocks noChangeArrowheads="1"/>
          </p:cNvSpPr>
          <p:nvPr/>
        </p:nvSpPr>
        <p:spPr bwMode="auto">
          <a:xfrm>
            <a:off x="8440737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3" name="AutoShape 6"/>
          <p:cNvCxnSpPr>
            <a:cxnSpLocks noChangeShapeType="1"/>
            <a:stCxn id="63491" idx="4"/>
            <a:endCxn id="63492" idx="1"/>
          </p:cNvCxnSpPr>
          <p:nvPr/>
        </p:nvCxnSpPr>
        <p:spPr bwMode="auto">
          <a:xfrm>
            <a:off x="8097837" y="3367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92789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3495" name="AutoShape 8"/>
          <p:cNvCxnSpPr>
            <a:cxnSpLocks noChangeShapeType="1"/>
            <a:stCxn id="63494" idx="4"/>
            <a:endCxn id="63492" idx="7"/>
          </p:cNvCxnSpPr>
          <p:nvPr/>
        </p:nvCxnSpPr>
        <p:spPr bwMode="auto">
          <a:xfrm flipH="1">
            <a:off x="8896350" y="33670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259637" y="41767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7" name="AutoShape 10"/>
          <p:cNvCxnSpPr>
            <a:cxnSpLocks noChangeShapeType="1"/>
            <a:stCxn id="63491" idx="4"/>
            <a:endCxn id="63496" idx="0"/>
          </p:cNvCxnSpPr>
          <p:nvPr/>
        </p:nvCxnSpPr>
        <p:spPr bwMode="auto">
          <a:xfrm flipH="1">
            <a:off x="7526337" y="33670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832725" y="1676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cxnSp>
        <p:nvCxnSpPr>
          <p:cNvPr id="63499" name="AutoShape 12"/>
          <p:cNvCxnSpPr>
            <a:cxnSpLocks noChangeShapeType="1"/>
            <a:stCxn id="63498" idx="4"/>
            <a:endCxn id="63491" idx="0"/>
          </p:cNvCxnSpPr>
          <p:nvPr/>
        </p:nvCxnSpPr>
        <p:spPr bwMode="auto">
          <a:xfrm flipH="1">
            <a:off x="8097837" y="22240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8440737" y="5562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501" name="AutoShape 14"/>
          <p:cNvCxnSpPr>
            <a:cxnSpLocks noChangeShapeType="1"/>
            <a:stCxn id="63492" idx="4"/>
            <a:endCxn id="63500" idx="0"/>
          </p:cNvCxnSpPr>
          <p:nvPr/>
        </p:nvCxnSpPr>
        <p:spPr bwMode="auto">
          <a:xfrm>
            <a:off x="8707437" y="47386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97743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2514600"/>
            <a:ext cx="13843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4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7" y="3238500"/>
            <a:ext cx="9461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5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7" y="3860800"/>
            <a:ext cx="1314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6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514850"/>
            <a:ext cx="140176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7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295900"/>
            <a:ext cx="1735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7748" name="Text Box 20"/>
          <p:cNvSpPr txBox="1">
            <a:spLocks noChangeArrowheads="1"/>
          </p:cNvSpPr>
          <p:nvPr/>
        </p:nvSpPr>
        <p:spPr bwMode="auto">
          <a:xfrm>
            <a:off x="4935537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49" name="Text Box 21"/>
          <p:cNvSpPr txBox="1">
            <a:spLocks noChangeArrowheads="1"/>
          </p:cNvSpPr>
          <p:nvPr/>
        </p:nvSpPr>
        <p:spPr bwMode="auto">
          <a:xfrm>
            <a:off x="4935537" y="30480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50" name="Text Box 22"/>
          <p:cNvSpPr txBox="1">
            <a:spLocks noChangeArrowheads="1"/>
          </p:cNvSpPr>
          <p:nvPr/>
        </p:nvSpPr>
        <p:spPr bwMode="auto">
          <a:xfrm>
            <a:off x="4935537" y="5105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748" grpId="0"/>
      <p:bldP spid="1097749" grpId="0"/>
      <p:bldP spid="10977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Example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Variables: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D: Roof drips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S: I’</a:t>
            </a:r>
            <a:r>
              <a:rPr lang="en-US" altLang="ja-JP" dirty="0">
                <a:ea typeface="ＭＳ Ｐゴシック" pitchFamily="34" charset="-128"/>
              </a:rPr>
              <a:t>m sad</a:t>
            </a: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Questions: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</p:txBody>
      </p:sp>
      <p:sp>
        <p:nvSpPr>
          <p:cNvPr id="64515" name="Oval 4"/>
          <p:cNvSpPr>
            <a:spLocks noChangeArrowheads="1"/>
          </p:cNvSpPr>
          <p:nvPr/>
        </p:nvSpPr>
        <p:spPr bwMode="auto">
          <a:xfrm>
            <a:off x="72390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6" name="Oval 5"/>
          <p:cNvSpPr>
            <a:spLocks noChangeArrowheads="1"/>
          </p:cNvSpPr>
          <p:nvPr/>
        </p:nvSpPr>
        <p:spPr bwMode="auto">
          <a:xfrm>
            <a:off x="79248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cxnSp>
        <p:nvCxnSpPr>
          <p:cNvPr id="64517" name="AutoShape 6"/>
          <p:cNvCxnSpPr>
            <a:cxnSpLocks noChangeShapeType="1"/>
            <a:stCxn id="64515" idx="4"/>
            <a:endCxn id="64516" idx="1"/>
          </p:cNvCxnSpPr>
          <p:nvPr/>
        </p:nvCxnSpPr>
        <p:spPr bwMode="auto">
          <a:xfrm>
            <a:off x="7505700" y="3900488"/>
            <a:ext cx="496888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18" name="Oval 7"/>
          <p:cNvSpPr>
            <a:spLocks noChangeArrowheads="1"/>
          </p:cNvSpPr>
          <p:nvPr/>
        </p:nvSpPr>
        <p:spPr bwMode="auto">
          <a:xfrm>
            <a:off x="86868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cxnSp>
        <p:nvCxnSpPr>
          <p:cNvPr id="64519" name="AutoShape 8"/>
          <p:cNvCxnSpPr>
            <a:cxnSpLocks noChangeShapeType="1"/>
            <a:stCxn id="64518" idx="4"/>
            <a:endCxn id="64516" idx="7"/>
          </p:cNvCxnSpPr>
          <p:nvPr/>
        </p:nvCxnSpPr>
        <p:spPr bwMode="auto">
          <a:xfrm flipH="1">
            <a:off x="8380413" y="3900488"/>
            <a:ext cx="573087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20" name="Oval 9"/>
          <p:cNvSpPr>
            <a:spLocks noChangeArrowheads="1"/>
          </p:cNvSpPr>
          <p:nvPr/>
        </p:nvSpPr>
        <p:spPr bwMode="auto">
          <a:xfrm>
            <a:off x="7924800" y="2209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64521" name="AutoShape 10"/>
          <p:cNvCxnSpPr>
            <a:cxnSpLocks noChangeShapeType="1"/>
            <a:stCxn id="64520" idx="3"/>
            <a:endCxn id="64515" idx="0"/>
          </p:cNvCxnSpPr>
          <p:nvPr/>
        </p:nvCxnSpPr>
        <p:spPr bwMode="auto">
          <a:xfrm flipH="1">
            <a:off x="7505700" y="2679700"/>
            <a:ext cx="496888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4522" name="AutoShape 11"/>
          <p:cNvCxnSpPr>
            <a:cxnSpLocks noChangeShapeType="1"/>
            <a:stCxn id="64520" idx="5"/>
            <a:endCxn id="64518" idx="0"/>
          </p:cNvCxnSpPr>
          <p:nvPr/>
        </p:nvCxnSpPr>
        <p:spPr bwMode="auto">
          <a:xfrm>
            <a:off x="8380413" y="2679700"/>
            <a:ext cx="573087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98764" name="Text Box 12"/>
          <p:cNvSpPr txBox="1">
            <a:spLocks noChangeArrowheads="1"/>
          </p:cNvSpPr>
          <p:nvPr/>
        </p:nvSpPr>
        <p:spPr bwMode="auto">
          <a:xfrm>
            <a:off x="5410200" y="54102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098765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4948238"/>
            <a:ext cx="98107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6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5499100"/>
            <a:ext cx="1384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7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096000"/>
            <a:ext cx="1787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Structure Implications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Given a Bayes net structure, can run d-separation algorithm to build a complete list of conditional independences that are necessarily true of the form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This list determines the set of probability distributions that can be represented 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036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447800"/>
            <a:ext cx="5150759" cy="42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35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82"/>
          <p:cNvGrpSpPr>
            <a:grpSpLocks/>
          </p:cNvGrpSpPr>
          <p:nvPr/>
        </p:nvGrpSpPr>
        <p:grpSpPr bwMode="auto">
          <a:xfrm>
            <a:off x="3657600" y="1219200"/>
            <a:ext cx="3276600" cy="1600200"/>
            <a:chOff x="3505200" y="1295400"/>
            <a:chExt cx="3276600" cy="1600200"/>
          </a:xfrm>
        </p:grpSpPr>
        <p:sp>
          <p:nvSpPr>
            <p:cNvPr id="75" name="Rounded Rectangle 74"/>
            <p:cNvSpPr/>
            <p:nvPr/>
          </p:nvSpPr>
          <p:spPr>
            <a:xfrm>
              <a:off x="3505200" y="1295400"/>
              <a:ext cx="3276600" cy="1600200"/>
            </a:xfrm>
            <a:prstGeom prst="roundRect">
              <a:avLst/>
            </a:prstGeom>
            <a:solidFill>
              <a:srgbClr val="CCFFCC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76" name="Group 38"/>
            <p:cNvGrpSpPr>
              <a:grpSpLocks/>
            </p:cNvGrpSpPr>
            <p:nvPr/>
          </p:nvGrpSpPr>
          <p:grpSpPr bwMode="auto">
            <a:xfrm>
              <a:off x="4706941" y="2016125"/>
              <a:ext cx="973138" cy="727075"/>
              <a:chOff x="3286" y="962"/>
              <a:chExt cx="613" cy="458"/>
            </a:xfrm>
          </p:grpSpPr>
          <p:sp>
            <p:nvSpPr>
              <p:cNvPr id="78" name="Oval 33"/>
              <p:cNvSpPr>
                <a:spLocks noChangeArrowheads="1"/>
              </p:cNvSpPr>
              <p:nvPr/>
            </p:nvSpPr>
            <p:spPr bwMode="auto">
              <a:xfrm>
                <a:off x="3286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79" name="Oval 34"/>
              <p:cNvSpPr>
                <a:spLocks noChangeArrowheads="1"/>
              </p:cNvSpPr>
              <p:nvPr/>
            </p:nvSpPr>
            <p:spPr bwMode="auto">
              <a:xfrm>
                <a:off x="3480" y="962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0" name="Oval 35"/>
              <p:cNvSpPr>
                <a:spLocks noChangeArrowheads="1"/>
              </p:cNvSpPr>
              <p:nvPr/>
            </p:nvSpPr>
            <p:spPr bwMode="auto">
              <a:xfrm>
                <a:off x="3681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</p:grpSp>
        <p:pic>
          <p:nvPicPr>
            <p:cNvPr id="7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338" y="1447800"/>
              <a:ext cx="29892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Topology Limits Distributions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3505200" cy="51816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Given some graph topology G, only certain joint distributions can be encoded</a:t>
            </a:r>
          </a:p>
          <a:p>
            <a:pPr lvl="6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 graph structure guarantees certain (conditional) independences</a:t>
            </a:r>
          </a:p>
          <a:p>
            <a:pPr lvl="5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(There might be more independence)</a:t>
            </a:r>
          </a:p>
          <a:p>
            <a:pPr lvl="5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Adding arcs increases the set of distributions, but has several costs</a:t>
            </a:r>
          </a:p>
          <a:p>
            <a:pPr lvl="5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Full conditioning can encode any distribution</a:t>
            </a:r>
          </a:p>
        </p:txBody>
      </p:sp>
      <p:sp>
        <p:nvSpPr>
          <p:cNvPr id="68611" name="Freeform 4"/>
          <p:cNvSpPr>
            <a:spLocks/>
          </p:cNvSpPr>
          <p:nvPr/>
        </p:nvSpPr>
        <p:spPr bwMode="auto">
          <a:xfrm>
            <a:off x="6115050" y="2171700"/>
            <a:ext cx="2617788" cy="2717800"/>
          </a:xfrm>
          <a:custGeom>
            <a:avLst/>
            <a:gdLst>
              <a:gd name="T0" fmla="*/ 2147483647 w 1649"/>
              <a:gd name="T1" fmla="*/ 2147483647 h 1712"/>
              <a:gd name="T2" fmla="*/ 2147483647 w 1649"/>
              <a:gd name="T3" fmla="*/ 2147483647 h 1712"/>
              <a:gd name="T4" fmla="*/ 2147483647 w 1649"/>
              <a:gd name="T5" fmla="*/ 2147483647 h 1712"/>
              <a:gd name="T6" fmla="*/ 2147483647 w 1649"/>
              <a:gd name="T7" fmla="*/ 2147483647 h 1712"/>
              <a:gd name="T8" fmla="*/ 2147483647 w 1649"/>
              <a:gd name="T9" fmla="*/ 2147483647 h 1712"/>
              <a:gd name="T10" fmla="*/ 2147483647 w 1649"/>
              <a:gd name="T11" fmla="*/ 2147483647 h 1712"/>
              <a:gd name="T12" fmla="*/ 2147483647 w 1649"/>
              <a:gd name="T13" fmla="*/ 2147483647 h 1712"/>
              <a:gd name="T14" fmla="*/ 2147483647 w 1649"/>
              <a:gd name="T15" fmla="*/ 2147483647 h 1712"/>
              <a:gd name="T16" fmla="*/ 2147483647 w 1649"/>
              <a:gd name="T17" fmla="*/ 2147483647 h 1712"/>
              <a:gd name="T18" fmla="*/ 2147483647 w 1649"/>
              <a:gd name="T19" fmla="*/ 2147483647 h 1712"/>
              <a:gd name="T20" fmla="*/ 2147483647 w 1649"/>
              <a:gd name="T21" fmla="*/ 2147483647 h 171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49"/>
              <a:gd name="T34" fmla="*/ 0 h 1712"/>
              <a:gd name="T35" fmla="*/ 1649 w 1649"/>
              <a:gd name="T36" fmla="*/ 1712 h 171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49" h="1712">
                <a:moveTo>
                  <a:pt x="1196" y="253"/>
                </a:moveTo>
                <a:cubicBezTo>
                  <a:pt x="1083" y="260"/>
                  <a:pt x="906" y="107"/>
                  <a:pt x="752" y="121"/>
                </a:cubicBezTo>
                <a:cubicBezTo>
                  <a:pt x="598" y="135"/>
                  <a:pt x="395" y="204"/>
                  <a:pt x="273" y="335"/>
                </a:cubicBezTo>
                <a:cubicBezTo>
                  <a:pt x="151" y="466"/>
                  <a:pt x="0" y="785"/>
                  <a:pt x="18" y="906"/>
                </a:cubicBezTo>
                <a:cubicBezTo>
                  <a:pt x="36" y="1027"/>
                  <a:pt x="354" y="933"/>
                  <a:pt x="380" y="1059"/>
                </a:cubicBezTo>
                <a:cubicBezTo>
                  <a:pt x="406" y="1185"/>
                  <a:pt x="53" y="1618"/>
                  <a:pt x="176" y="1665"/>
                </a:cubicBezTo>
                <a:cubicBezTo>
                  <a:pt x="299" y="1712"/>
                  <a:pt x="884" y="1398"/>
                  <a:pt x="1119" y="1339"/>
                </a:cubicBezTo>
                <a:cubicBezTo>
                  <a:pt x="1354" y="1280"/>
                  <a:pt x="1527" y="1409"/>
                  <a:pt x="1588" y="1308"/>
                </a:cubicBezTo>
                <a:cubicBezTo>
                  <a:pt x="1649" y="1207"/>
                  <a:pt x="1512" y="937"/>
                  <a:pt x="1486" y="732"/>
                </a:cubicBezTo>
                <a:cubicBezTo>
                  <a:pt x="1460" y="527"/>
                  <a:pt x="1478" y="160"/>
                  <a:pt x="1430" y="80"/>
                </a:cubicBezTo>
                <a:cubicBezTo>
                  <a:pt x="1382" y="0"/>
                  <a:pt x="1285" y="232"/>
                  <a:pt x="1196" y="25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2" name="Freeform 40"/>
          <p:cNvSpPr>
            <a:spLocks/>
          </p:cNvSpPr>
          <p:nvPr/>
        </p:nvSpPr>
        <p:spPr bwMode="auto">
          <a:xfrm>
            <a:off x="6434138" y="2579688"/>
            <a:ext cx="1820862" cy="1382712"/>
          </a:xfrm>
          <a:custGeom>
            <a:avLst/>
            <a:gdLst>
              <a:gd name="T0" fmla="*/ 2147483647 w 1147"/>
              <a:gd name="T1" fmla="*/ 2147483647 h 871"/>
              <a:gd name="T2" fmla="*/ 2147483647 w 1147"/>
              <a:gd name="T3" fmla="*/ 2147483647 h 871"/>
              <a:gd name="T4" fmla="*/ 2147483647 w 1147"/>
              <a:gd name="T5" fmla="*/ 2147483647 h 871"/>
              <a:gd name="T6" fmla="*/ 2147483647 w 1147"/>
              <a:gd name="T7" fmla="*/ 2147483647 h 871"/>
              <a:gd name="T8" fmla="*/ 2147483647 w 1147"/>
              <a:gd name="T9" fmla="*/ 2147483647 h 871"/>
              <a:gd name="T10" fmla="*/ 2147483647 w 1147"/>
              <a:gd name="T11" fmla="*/ 2147483647 h 871"/>
              <a:gd name="T12" fmla="*/ 2147483647 w 1147"/>
              <a:gd name="T13" fmla="*/ 2147483647 h 871"/>
              <a:gd name="T14" fmla="*/ 2147483647 w 1147"/>
              <a:gd name="T15" fmla="*/ 2147483647 h 871"/>
              <a:gd name="T16" fmla="*/ 2147483647 w 1147"/>
              <a:gd name="T17" fmla="*/ 2147483647 h 87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7"/>
              <a:gd name="T28" fmla="*/ 0 h 871"/>
              <a:gd name="T29" fmla="*/ 1147 w 1147"/>
              <a:gd name="T30" fmla="*/ 871 h 87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7" h="871">
                <a:moveTo>
                  <a:pt x="112" y="511"/>
                </a:moveTo>
                <a:cubicBezTo>
                  <a:pt x="192" y="592"/>
                  <a:pt x="340" y="863"/>
                  <a:pt x="494" y="867"/>
                </a:cubicBezTo>
                <a:cubicBezTo>
                  <a:pt x="648" y="871"/>
                  <a:pt x="933" y="669"/>
                  <a:pt x="1035" y="536"/>
                </a:cubicBezTo>
                <a:cubicBezTo>
                  <a:pt x="1137" y="403"/>
                  <a:pt x="1147" y="144"/>
                  <a:pt x="1106" y="72"/>
                </a:cubicBezTo>
                <a:cubicBezTo>
                  <a:pt x="1065" y="0"/>
                  <a:pt x="890" y="114"/>
                  <a:pt x="790" y="103"/>
                </a:cubicBezTo>
                <a:cubicBezTo>
                  <a:pt x="690" y="92"/>
                  <a:pt x="602" y="3"/>
                  <a:pt x="504" y="6"/>
                </a:cubicBezTo>
                <a:cubicBezTo>
                  <a:pt x="406" y="9"/>
                  <a:pt x="285" y="55"/>
                  <a:pt x="204" y="118"/>
                </a:cubicBezTo>
                <a:cubicBezTo>
                  <a:pt x="123" y="181"/>
                  <a:pt x="30" y="318"/>
                  <a:pt x="15" y="383"/>
                </a:cubicBezTo>
                <a:cubicBezTo>
                  <a:pt x="0" y="448"/>
                  <a:pt x="32" y="430"/>
                  <a:pt x="112" y="511"/>
                </a:cubicBezTo>
                <a:close/>
              </a:path>
            </a:pathLst>
          </a:cu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3" name="Freeform 5"/>
          <p:cNvSpPr>
            <a:spLocks/>
          </p:cNvSpPr>
          <p:nvPr/>
        </p:nvSpPr>
        <p:spPr bwMode="auto">
          <a:xfrm>
            <a:off x="6638925" y="2767013"/>
            <a:ext cx="904875" cy="858837"/>
          </a:xfrm>
          <a:custGeom>
            <a:avLst/>
            <a:gdLst>
              <a:gd name="T0" fmla="*/ 2147483647 w 570"/>
              <a:gd name="T1" fmla="*/ 2147483647 h 541"/>
              <a:gd name="T2" fmla="*/ 2147483647 w 570"/>
              <a:gd name="T3" fmla="*/ 2147483647 h 541"/>
              <a:gd name="T4" fmla="*/ 2147483647 w 570"/>
              <a:gd name="T5" fmla="*/ 2147483647 h 541"/>
              <a:gd name="T6" fmla="*/ 2147483647 w 570"/>
              <a:gd name="T7" fmla="*/ 2147483647 h 541"/>
              <a:gd name="T8" fmla="*/ 2147483647 w 570"/>
              <a:gd name="T9" fmla="*/ 2147483647 h 541"/>
              <a:gd name="T10" fmla="*/ 2147483647 w 570"/>
              <a:gd name="T11" fmla="*/ 2147483647 h 5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0"/>
              <a:gd name="T19" fmla="*/ 0 h 541"/>
              <a:gd name="T20" fmla="*/ 570 w 570"/>
              <a:gd name="T21" fmla="*/ 541 h 5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0" h="541">
                <a:moveTo>
                  <a:pt x="279" y="31"/>
                </a:moveTo>
                <a:cubicBezTo>
                  <a:pt x="193" y="50"/>
                  <a:pt x="38" y="135"/>
                  <a:pt x="19" y="194"/>
                </a:cubicBezTo>
                <a:cubicBezTo>
                  <a:pt x="0" y="253"/>
                  <a:pt x="83" y="334"/>
                  <a:pt x="162" y="383"/>
                </a:cubicBezTo>
                <a:cubicBezTo>
                  <a:pt x="241" y="432"/>
                  <a:pt x="431" y="541"/>
                  <a:pt x="493" y="490"/>
                </a:cubicBezTo>
                <a:cubicBezTo>
                  <a:pt x="555" y="439"/>
                  <a:pt x="570" y="154"/>
                  <a:pt x="534" y="77"/>
                </a:cubicBezTo>
                <a:cubicBezTo>
                  <a:pt x="498" y="0"/>
                  <a:pt x="365" y="12"/>
                  <a:pt x="279" y="31"/>
                </a:cubicBezTo>
                <a:close/>
              </a:path>
            </a:pathLst>
          </a:cu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6233320" y="2678113"/>
            <a:ext cx="704056" cy="3416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5" name="Line 9"/>
          <p:cNvSpPr>
            <a:spLocks noChangeShapeType="1"/>
          </p:cNvSpPr>
          <p:nvPr/>
        </p:nvSpPr>
        <p:spPr bwMode="auto">
          <a:xfrm flipH="1" flipV="1">
            <a:off x="7653539" y="4165515"/>
            <a:ext cx="869419" cy="75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9" name="Line 41"/>
          <p:cNvSpPr>
            <a:spLocks noChangeShapeType="1"/>
          </p:cNvSpPr>
          <p:nvPr/>
        </p:nvSpPr>
        <p:spPr bwMode="auto">
          <a:xfrm flipH="1">
            <a:off x="8056562" y="2678113"/>
            <a:ext cx="1468437" cy="404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81" name="Group 79"/>
          <p:cNvGrpSpPr>
            <a:grpSpLocks/>
          </p:cNvGrpSpPr>
          <p:nvPr/>
        </p:nvGrpSpPr>
        <p:grpSpPr bwMode="auto">
          <a:xfrm>
            <a:off x="9601200" y="1398959"/>
            <a:ext cx="1425575" cy="3124200"/>
            <a:chOff x="7315200" y="1371600"/>
            <a:chExt cx="1600200" cy="3505200"/>
          </a:xfrm>
        </p:grpSpPr>
        <p:sp>
          <p:nvSpPr>
            <p:cNvPr id="82" name="Rounded Rectangle 81"/>
            <p:cNvSpPr/>
            <p:nvPr/>
          </p:nvSpPr>
          <p:spPr>
            <a:xfrm>
              <a:off x="7315200" y="1371600"/>
              <a:ext cx="1600200" cy="3505200"/>
            </a:xfrm>
            <a:prstGeom prst="roundRect">
              <a:avLst/>
            </a:prstGeom>
            <a:solidFill>
              <a:srgbClr val="FF99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83" name="Group 17"/>
            <p:cNvGrpSpPr>
              <a:grpSpLocks/>
            </p:cNvGrpSpPr>
            <p:nvPr/>
          </p:nvGrpSpPr>
          <p:grpSpPr bwMode="auto">
            <a:xfrm>
              <a:off x="7632700" y="1828800"/>
              <a:ext cx="1079500" cy="906463"/>
              <a:chOff x="4272" y="1152"/>
              <a:chExt cx="1200" cy="1008"/>
            </a:xfrm>
          </p:grpSpPr>
          <p:sp>
            <p:nvSpPr>
              <p:cNvPr id="9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00" name="AutoShape 15"/>
              <p:cNvCxnSpPr>
                <a:cxnSpLocks noChangeShapeType="1"/>
                <a:stCxn id="98" idx="3"/>
                <a:endCxn id="9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1" name="AutoShape 16"/>
              <p:cNvCxnSpPr>
                <a:cxnSpLocks noChangeShapeType="1"/>
                <a:stCxn id="98" idx="5"/>
                <a:endCxn id="9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84" name="Group 17"/>
            <p:cNvGrpSpPr>
              <a:grpSpLocks/>
            </p:cNvGrpSpPr>
            <p:nvPr/>
          </p:nvGrpSpPr>
          <p:grpSpPr bwMode="auto">
            <a:xfrm>
              <a:off x="7632700" y="2743200"/>
              <a:ext cx="1079500" cy="906463"/>
              <a:chOff x="4272" y="1152"/>
              <a:chExt cx="1200" cy="1008"/>
            </a:xfrm>
          </p:grpSpPr>
          <p:sp>
            <p:nvSpPr>
              <p:cNvPr id="92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4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5" name="AutoShape 15"/>
              <p:cNvCxnSpPr>
                <a:cxnSpLocks noChangeShapeType="1"/>
                <a:stCxn id="93" idx="3"/>
                <a:endCxn id="92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6" name="AutoShape 16"/>
              <p:cNvCxnSpPr>
                <a:cxnSpLocks noChangeShapeType="1"/>
                <a:stCxn id="93" idx="5"/>
                <a:endCxn id="94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85" name="Group 17"/>
            <p:cNvGrpSpPr>
              <a:grpSpLocks/>
            </p:cNvGrpSpPr>
            <p:nvPr/>
          </p:nvGrpSpPr>
          <p:grpSpPr bwMode="auto">
            <a:xfrm>
              <a:off x="7620000" y="3741738"/>
              <a:ext cx="1079500" cy="906462"/>
              <a:chOff x="4272" y="1152"/>
              <a:chExt cx="1200" cy="1008"/>
            </a:xfrm>
          </p:grpSpPr>
          <p:sp>
            <p:nvSpPr>
              <p:cNvPr id="8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8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0" name="AutoShape 15"/>
              <p:cNvCxnSpPr>
                <a:cxnSpLocks noChangeShapeType="1"/>
                <a:stCxn id="88" idx="3"/>
                <a:endCxn id="8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1" name="AutoShape 16"/>
              <p:cNvCxnSpPr>
                <a:cxnSpLocks noChangeShapeType="1"/>
                <a:stCxn id="88" idx="5"/>
                <a:endCxn id="8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pic>
          <p:nvPicPr>
            <p:cNvPr id="86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1447800"/>
              <a:ext cx="130333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Group 80"/>
          <p:cNvGrpSpPr>
            <a:grpSpLocks/>
          </p:cNvGrpSpPr>
          <p:nvPr/>
        </p:nvGrpSpPr>
        <p:grpSpPr bwMode="auto">
          <a:xfrm>
            <a:off x="7543800" y="4648200"/>
            <a:ext cx="3418332" cy="2065337"/>
            <a:chOff x="5029200" y="4648200"/>
            <a:chExt cx="3810000" cy="2209800"/>
          </a:xfrm>
        </p:grpSpPr>
        <p:sp>
          <p:nvSpPr>
            <p:cNvPr id="103" name="Rounded Rectangle 102"/>
            <p:cNvSpPr/>
            <p:nvPr/>
          </p:nvSpPr>
          <p:spPr>
            <a:xfrm>
              <a:off x="5029200" y="4648200"/>
              <a:ext cx="3810000" cy="22098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104" name="Group 31"/>
            <p:cNvGrpSpPr>
              <a:grpSpLocks/>
            </p:cNvGrpSpPr>
            <p:nvPr/>
          </p:nvGrpSpPr>
          <p:grpSpPr bwMode="auto">
            <a:xfrm>
              <a:off x="5181600" y="5265737"/>
              <a:ext cx="930275" cy="677863"/>
              <a:chOff x="3089" y="3475"/>
              <a:chExt cx="665" cy="571"/>
            </a:xfrm>
          </p:grpSpPr>
          <p:sp>
            <p:nvSpPr>
              <p:cNvPr id="14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4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4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44" name="AutoShape 28"/>
              <p:cNvCxnSpPr>
                <a:cxnSpLocks noChangeShapeType="1"/>
                <a:stCxn id="142" idx="3"/>
                <a:endCxn id="14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5" name="AutoShape 29"/>
              <p:cNvCxnSpPr>
                <a:cxnSpLocks noChangeShapeType="1"/>
                <a:stCxn id="142" idx="5"/>
                <a:endCxn id="14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6" name="AutoShape 30"/>
              <p:cNvCxnSpPr>
                <a:cxnSpLocks noChangeShapeType="1"/>
                <a:stCxn id="141" idx="6"/>
                <a:endCxn id="14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5" name="Group 31"/>
            <p:cNvGrpSpPr>
              <a:grpSpLocks/>
            </p:cNvGrpSpPr>
            <p:nvPr/>
          </p:nvGrpSpPr>
          <p:grpSpPr bwMode="auto">
            <a:xfrm>
              <a:off x="6461125" y="5243512"/>
              <a:ext cx="930275" cy="677863"/>
              <a:chOff x="3089" y="3475"/>
              <a:chExt cx="665" cy="571"/>
            </a:xfrm>
          </p:grpSpPr>
          <p:sp>
            <p:nvSpPr>
              <p:cNvPr id="135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6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7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8" name="AutoShape 28"/>
              <p:cNvCxnSpPr>
                <a:cxnSpLocks noChangeShapeType="1"/>
                <a:stCxn id="136" idx="3"/>
                <a:endCxn id="135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9" name="AutoShape 29"/>
              <p:cNvCxnSpPr>
                <a:cxnSpLocks noChangeShapeType="1"/>
                <a:stCxn id="136" idx="5"/>
                <a:endCxn id="137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0" name="AutoShape 30"/>
              <p:cNvCxnSpPr>
                <a:cxnSpLocks noChangeShapeType="1"/>
                <a:stCxn id="135" idx="6"/>
                <a:endCxn id="137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" name="Group 31"/>
            <p:cNvGrpSpPr>
              <a:grpSpLocks/>
            </p:cNvGrpSpPr>
            <p:nvPr/>
          </p:nvGrpSpPr>
          <p:grpSpPr bwMode="auto">
            <a:xfrm>
              <a:off x="7680325" y="5243512"/>
              <a:ext cx="930275" cy="677863"/>
              <a:chOff x="3089" y="3475"/>
              <a:chExt cx="665" cy="571"/>
            </a:xfrm>
          </p:grpSpPr>
          <p:sp>
            <p:nvSpPr>
              <p:cNvPr id="129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0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1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2" name="AutoShape 28"/>
              <p:cNvCxnSpPr>
                <a:cxnSpLocks noChangeShapeType="1"/>
                <a:stCxn id="130" idx="3"/>
                <a:endCxn id="129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3" name="AutoShape 29"/>
              <p:cNvCxnSpPr>
                <a:cxnSpLocks noChangeShapeType="1"/>
                <a:stCxn id="130" idx="5"/>
                <a:endCxn id="131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4" name="AutoShape 30"/>
              <p:cNvCxnSpPr>
                <a:cxnSpLocks noChangeShapeType="1"/>
                <a:stCxn id="129" idx="6"/>
                <a:endCxn id="131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7" name="Group 31"/>
            <p:cNvGrpSpPr>
              <a:grpSpLocks/>
            </p:cNvGrpSpPr>
            <p:nvPr/>
          </p:nvGrpSpPr>
          <p:grpSpPr bwMode="auto">
            <a:xfrm>
              <a:off x="5181600" y="6118225"/>
              <a:ext cx="930275" cy="677863"/>
              <a:chOff x="3089" y="3475"/>
              <a:chExt cx="665" cy="571"/>
            </a:xfrm>
          </p:grpSpPr>
          <p:sp>
            <p:nvSpPr>
              <p:cNvPr id="123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24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25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6" name="AutoShape 28"/>
              <p:cNvCxnSpPr>
                <a:cxnSpLocks noChangeShapeType="1"/>
                <a:stCxn id="124" idx="3"/>
                <a:endCxn id="123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7" name="AutoShape 29"/>
              <p:cNvCxnSpPr>
                <a:cxnSpLocks noChangeShapeType="1"/>
                <a:stCxn id="124" idx="5"/>
                <a:endCxn id="125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8" name="AutoShape 30"/>
              <p:cNvCxnSpPr>
                <a:cxnSpLocks noChangeShapeType="1"/>
                <a:stCxn id="123" idx="6"/>
                <a:endCxn id="125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8" name="Group 31"/>
            <p:cNvGrpSpPr>
              <a:grpSpLocks/>
            </p:cNvGrpSpPr>
            <p:nvPr/>
          </p:nvGrpSpPr>
          <p:grpSpPr bwMode="auto">
            <a:xfrm>
              <a:off x="6461125" y="6096000"/>
              <a:ext cx="930275" cy="677863"/>
              <a:chOff x="3089" y="3475"/>
              <a:chExt cx="665" cy="571"/>
            </a:xfrm>
          </p:grpSpPr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8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9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0" name="AutoShape 28"/>
              <p:cNvCxnSpPr>
                <a:cxnSpLocks noChangeShapeType="1"/>
                <a:stCxn id="118" idx="3"/>
                <a:endCxn id="117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1" name="AutoShape 29"/>
              <p:cNvCxnSpPr>
                <a:cxnSpLocks noChangeShapeType="1"/>
                <a:stCxn id="118" idx="5"/>
                <a:endCxn id="119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2" name="AutoShape 30"/>
              <p:cNvCxnSpPr>
                <a:cxnSpLocks noChangeShapeType="1"/>
                <a:stCxn id="117" idx="6"/>
                <a:endCxn id="119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9" name="Group 31"/>
            <p:cNvGrpSpPr>
              <a:grpSpLocks/>
            </p:cNvGrpSpPr>
            <p:nvPr/>
          </p:nvGrpSpPr>
          <p:grpSpPr bwMode="auto">
            <a:xfrm>
              <a:off x="7680325" y="6096000"/>
              <a:ext cx="930275" cy="677863"/>
              <a:chOff x="3089" y="3475"/>
              <a:chExt cx="665" cy="571"/>
            </a:xfrm>
          </p:grpSpPr>
          <p:sp>
            <p:nvSpPr>
              <p:cNvPr id="11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14" name="AutoShape 28"/>
              <p:cNvCxnSpPr>
                <a:cxnSpLocks noChangeShapeType="1"/>
                <a:stCxn id="112" idx="3"/>
                <a:endCxn id="11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5" name="AutoShape 29"/>
              <p:cNvCxnSpPr>
                <a:cxnSpLocks noChangeShapeType="1"/>
                <a:stCxn id="112" idx="5"/>
                <a:endCxn id="11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6" name="AutoShape 30"/>
              <p:cNvCxnSpPr>
                <a:cxnSpLocks noChangeShapeType="1"/>
                <a:stCxn id="111" idx="6"/>
                <a:endCxn id="11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pic>
          <p:nvPicPr>
            <p:cNvPr id="110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724400"/>
              <a:ext cx="2555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Bayes’ Nets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 Bayes’ net is an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	efficient encoding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	of a probabilistic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	model of a domain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Questions we can ask:</a:t>
            </a:r>
          </a:p>
          <a:p>
            <a:pPr lvl="6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Inference: given a fixed BN, what is P(X | e)?</a:t>
            </a:r>
          </a:p>
          <a:p>
            <a:pPr lvl="6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Representation: given a BN graph, what kinds of distributions can it encode?</a:t>
            </a:r>
          </a:p>
          <a:p>
            <a:pPr lvl="6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Modeling: what BN is most appropriate for a given domain?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1295400"/>
            <a:ext cx="4138471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440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Calibri"/>
                <a:ea typeface="ＭＳ Ｐゴシック" pitchFamily="34" charset="-128"/>
                <a:cs typeface="Calibri"/>
              </a:rPr>
              <a:t>Bayes Nets Representation Summary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97001"/>
            <a:ext cx="86868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Bayes nets compactly encode joint distributions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Guaranteed independencies of distributions can be deduced from BN graph structure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D-separation gives precise conditional independence guarantees from graph alone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 Bayes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net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joint distribution may have further (conditional) independence that is not detectable until you inspect its specific distribution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ＭＳ Ｐゴシック" pitchFamily="34" charset="-128"/>
              </a:rPr>
              <a:t>Example</a:t>
            </a:r>
            <a:endParaRPr lang="en-US" sz="36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EAA991-D454-4E76-A41F-02668FF6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9486940" cy="34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17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2362200" y="1397001"/>
            <a:ext cx="94234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Representation</a:t>
            </a:r>
          </a:p>
          <a:p>
            <a:pPr lvl="4"/>
            <a:endParaRPr lang="en-US" sz="4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Conditional Independences</a:t>
            </a:r>
          </a:p>
          <a:p>
            <a:pPr lvl="4"/>
            <a:endParaRPr lang="en-US" sz="4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Probabilistic Inference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Enumeration (exact, exponential complexity)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Variable elimination (exact, worst-case</a:t>
            </a:r>
          </a:p>
          <a:p>
            <a:pPr marL="457176" lvl="1" indent="0">
              <a:buNone/>
            </a:pPr>
            <a:r>
              <a:rPr lang="en-US" dirty="0">
                <a:ea typeface="ＭＳ Ｐゴシック" pitchFamily="34" charset="-128"/>
              </a:rPr>
              <a:t>		exponential complexity, often better)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Probabilistic inference is NP-complete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Sampling (approximate)</a:t>
            </a:r>
          </a:p>
          <a:p>
            <a:pPr lvl="3"/>
            <a:endParaRPr lang="en-US" sz="4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Learning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737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1428750"/>
            <a:ext cx="5667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028825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66775" y="5634590"/>
            <a:ext cx="10639425" cy="10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Instructors: David Suter and </a:t>
            </a:r>
            <a:r>
              <a:rPr lang="en-US" dirty="0" err="1">
                <a:latin typeface="Calibri"/>
                <a:cs typeface="Calibri"/>
              </a:rPr>
              <a:t>Qince</a:t>
            </a:r>
            <a:r>
              <a:rPr lang="en-US" dirty="0">
                <a:latin typeface="Calibri"/>
                <a:cs typeface="Calibri"/>
              </a:rPr>
              <a:t> Li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Course Delivered @ Harbin Institute of Technology</a:t>
            </a: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[Many slides adapted from those created by Dan Klein and Pieter Abbeel for CS188 Intro to AI at UC Berkeley. Some others from colleagues at Adelaide University.]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[Demo: BN Applet]</a:t>
            </a:r>
          </a:p>
        </p:txBody>
      </p:sp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48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01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Representation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Conditional Independences</a:t>
            </a:r>
          </a:p>
          <a:p>
            <a:pPr lvl="8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Probabilistic Inference</a:t>
            </a:r>
          </a:p>
          <a:p>
            <a:pPr lvl="7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Enumeration (exact, exponential complexity)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 is NP-complete</a:t>
            </a:r>
          </a:p>
          <a:p>
            <a:pPr lvl="5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Sampling (approximate)</a:t>
            </a:r>
          </a:p>
          <a:p>
            <a:pPr lvl="5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Learning Bayes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0958760" y="2333880"/>
              <a:ext cx="7920" cy="72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51560" y="2325960"/>
                <a:ext cx="23040" cy="2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3980"/>
            <a:ext cx="12192000" cy="1143000"/>
          </a:xfrm>
        </p:spPr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Semantics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495801"/>
            <a:ext cx="2062553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2" y="1371600"/>
            <a:ext cx="3724088" cy="27139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Called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altLang="ja-JP" sz="2000" dirty="0">
                <a:latin typeface="Calibri"/>
                <a:cs typeface="Calibri"/>
              </a:rPr>
              <a:t>Variable Elimination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endParaRPr lang="en-US" altLang="ja-JP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/>
          </p:nvPr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/>
          </p:nvPr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/>
          </p:nvPr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/>
          </p:nvPr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/>
          </p:nvPr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Y</a:t>
            </a:r>
            <a:r>
              <a:rPr lang="en-US" sz="2400" baseline="-25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|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X</a:t>
            </a:r>
            <a:r>
              <a:rPr lang="en-US" sz="2400" baseline="-25000" dirty="0">
                <a:ea typeface="ＭＳ Ｐゴシック" pitchFamily="34" charset="-128"/>
              </a:rPr>
              <a:t>M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 is a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factor,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r>
              <a:rPr lang="en-US" altLang="ja-JP" sz="2000" dirty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Its values are P(y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y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|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M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59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94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>
                <a:ea typeface="ＭＳ Ｐゴシック" pitchFamily="34" charset="-128"/>
              </a:rPr>
              <a:t>Track objects called </a:t>
            </a:r>
            <a:r>
              <a:rPr lang="en-US" sz="2600" dirty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Procedure: Join all factors, then eliminate all hidden variables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First basic operation: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ea typeface="ＭＳ Ｐゴシック" pitchFamily="34" charset="-128"/>
              </a:rPr>
              <a:t>Example: Join on R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Computation for each entry: </a:t>
            </a:r>
            <a:r>
              <a:rPr lang="en-US" sz="1800" dirty="0" err="1">
                <a:ea typeface="ＭＳ Ｐゴシック" pitchFamily="34" charset="-128"/>
              </a:rPr>
              <a:t>pointwise</a:t>
            </a:r>
            <a:r>
              <a:rPr lang="en-US" sz="1800" dirty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Thus Far: Multiple Join, Multiple Eliminate (= Inference by Enumeration)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Marginalizing Early (= Variable Elimination)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600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0525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pPr lvl="1"/>
            <a:r>
              <a:rPr lang="en-US" sz="200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r>
              <a:rPr lang="en-US" sz="240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E.g. for P(L | +r), we would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That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’s it!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/>
          </p:nvPr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extLst/>
          </p:nvPr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>
            <p:extLst/>
          </p:nvPr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marginal can be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Size of a Bayes</a:t>
            </a:r>
            <a:r>
              <a:rPr lang="ja-JP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>
                <a:latin typeface="Calibri"/>
                <a:ea typeface="ＭＳ Ｐゴシック" pitchFamily="34" charset="-128"/>
                <a:cs typeface="Calibri"/>
              </a:rPr>
              <a:t> Net</a:t>
            </a:r>
            <a:endParaRPr lang="en-US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0762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181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 joint distribution over N Boolean variables?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N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an N-node net if nodes have up to k parents?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O(N * 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k+1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762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1200"/>
            <a:ext cx="23304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4208551"/>
            <a:ext cx="7696198" cy="267442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38800" y="1371600"/>
            <a:ext cx="6400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Both give you the power to calculate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BNs: Huge space savings!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easier to elicit local CPTs</a:t>
            </a:r>
          </a:p>
          <a:p>
            <a:pPr lvl="6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faster to answer queries (coming)	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E.g., previous slide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example 2</a:t>
            </a:r>
            <a:r>
              <a:rPr lang="en-US" sz="2000" baseline="30000" dirty="0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vs. 2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9C4645-1609-4BDC-9714-8DB7EC37C496}"/>
              </a:ext>
            </a:extLst>
          </p:cNvPr>
          <p:cNvSpPr/>
          <p:nvPr/>
        </p:nvSpPr>
        <p:spPr>
          <a:xfrm>
            <a:off x="2219405" y="1752600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U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BBFF88D-61EA-4F26-A4B4-DAA2E9684DB7}"/>
              </a:ext>
            </a:extLst>
          </p:cNvPr>
          <p:cNvSpPr/>
          <p:nvPr/>
        </p:nvSpPr>
        <p:spPr>
          <a:xfrm>
            <a:off x="3429000" y="1756442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292301B-308A-4102-9A82-2118EA0BA89B}"/>
              </a:ext>
            </a:extLst>
          </p:cNvPr>
          <p:cNvSpPr/>
          <p:nvPr/>
        </p:nvSpPr>
        <p:spPr>
          <a:xfrm>
            <a:off x="3429000" y="3958559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Z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4DA2F28-F3F4-4C2A-B480-FE5309031ECC}"/>
              </a:ext>
            </a:extLst>
          </p:cNvPr>
          <p:cNvSpPr/>
          <p:nvPr/>
        </p:nvSpPr>
        <p:spPr>
          <a:xfrm>
            <a:off x="4648200" y="2997200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Y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D35AA9B-BCC3-4CCC-AB90-60624E390B92}"/>
              </a:ext>
            </a:extLst>
          </p:cNvPr>
          <p:cNvSpPr/>
          <p:nvPr/>
        </p:nvSpPr>
        <p:spPr>
          <a:xfrm>
            <a:off x="2219405" y="2997200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X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9FF78EF-AED1-4AC3-B051-8516C4B77F48}"/>
              </a:ext>
            </a:extLst>
          </p:cNvPr>
          <p:cNvSpPr/>
          <p:nvPr/>
        </p:nvSpPr>
        <p:spPr>
          <a:xfrm>
            <a:off x="4650121" y="1752600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F0FA23-A296-42B7-85E2-A52BB2181970}"/>
              </a:ext>
            </a:extLst>
          </p:cNvPr>
          <p:cNvCxnSpPr>
            <a:stCxn id="4" idx="4"/>
            <a:endCxn id="15" idx="0"/>
          </p:cNvCxnSpPr>
          <p:nvPr/>
        </p:nvCxnSpPr>
        <p:spPr>
          <a:xfrm>
            <a:off x="2600405" y="2514600"/>
            <a:ext cx="0" cy="482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809758B-F809-4030-9AEA-96C66DF15629}"/>
              </a:ext>
            </a:extLst>
          </p:cNvPr>
          <p:cNvCxnSpPr>
            <a:cxnSpLocks/>
            <a:stCxn id="12" idx="4"/>
            <a:endCxn id="15" idx="7"/>
          </p:cNvCxnSpPr>
          <p:nvPr/>
        </p:nvCxnSpPr>
        <p:spPr>
          <a:xfrm flipH="1">
            <a:off x="2869813" y="2518442"/>
            <a:ext cx="940187" cy="590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8EE0BD9-F8AC-441B-9E05-9E9EC27BD2C3}"/>
              </a:ext>
            </a:extLst>
          </p:cNvPr>
          <p:cNvCxnSpPr>
            <a:cxnSpLocks/>
            <a:stCxn id="15" idx="4"/>
            <a:endCxn id="13" idx="2"/>
          </p:cNvCxnSpPr>
          <p:nvPr/>
        </p:nvCxnSpPr>
        <p:spPr>
          <a:xfrm>
            <a:off x="2600405" y="3759200"/>
            <a:ext cx="828595" cy="580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430099B-A73C-478D-9C4F-20CA395F0483}"/>
              </a:ext>
            </a:extLst>
          </p:cNvPr>
          <p:cNvCxnSpPr>
            <a:cxnSpLocks/>
            <a:stCxn id="12" idx="4"/>
            <a:endCxn id="14" idx="1"/>
          </p:cNvCxnSpPr>
          <p:nvPr/>
        </p:nvCxnSpPr>
        <p:spPr>
          <a:xfrm>
            <a:off x="3810000" y="2518442"/>
            <a:ext cx="949792" cy="590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7CB5796-EA5D-4B48-8FEF-1F218619A847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5029200" y="2514600"/>
            <a:ext cx="1921" cy="482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A79B2-04E3-4A72-BF1E-3E5E8A656544}"/>
              </a:ext>
            </a:extLst>
          </p:cNvPr>
          <p:cNvCxnSpPr>
            <a:cxnSpLocks/>
            <a:stCxn id="14" idx="4"/>
            <a:endCxn id="13" idx="6"/>
          </p:cNvCxnSpPr>
          <p:nvPr/>
        </p:nvCxnSpPr>
        <p:spPr>
          <a:xfrm flipH="1">
            <a:off x="4191000" y="3759200"/>
            <a:ext cx="838200" cy="580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F13A9B4-328B-4F30-B1E4-564B4A0F4422}"/>
              </a:ext>
            </a:extLst>
          </p:cNvPr>
          <p:cNvSpPr txBox="1"/>
          <p:nvPr/>
        </p:nvSpPr>
        <p:spPr>
          <a:xfrm>
            <a:off x="6553200" y="1910615"/>
            <a:ext cx="231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P(U|+z)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30870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3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Learning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21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3124200" y="1397001"/>
            <a:ext cx="86614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Representation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Conditional Independences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Probabilistic Inference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Learning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7800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7162800" y="39624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8749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0871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X and Y are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independent </a:t>
            </a:r>
            <a:r>
              <a:rPr lang="en-US" dirty="0">
                <a:latin typeface="Calibri"/>
                <a:cs typeface="Calibri"/>
              </a:rPr>
              <a:t>if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X and Y are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conditionally independent</a:t>
            </a:r>
            <a:r>
              <a:rPr lang="en-US" dirty="0">
                <a:latin typeface="Calibri"/>
                <a:cs typeface="Calibri"/>
              </a:rPr>
              <a:t> given Z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(Conditional) independence is a property of a distribution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Example: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10874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51075"/>
            <a:ext cx="10160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493" name="Line 5"/>
          <p:cNvSpPr>
            <a:spLocks noChangeShapeType="1"/>
          </p:cNvSpPr>
          <p:nvPr/>
        </p:nvSpPr>
        <p:spPr bwMode="auto">
          <a:xfrm>
            <a:off x="5867400" y="23622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553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12975"/>
            <a:ext cx="43100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7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724400"/>
            <a:ext cx="4327711" cy="2885140"/>
          </a:xfrm>
          <a:prstGeom prst="rect">
            <a:avLst/>
          </a:prstGeom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5638800"/>
            <a:ext cx="3469361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790818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8"/>
  <p:tag name="PICTUREFILESIZE" val="241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\forall x,y,z \,\,\, P(x,y|z) = P(x|z)P(y|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6"/>
  <p:tag name="PICTUREFILESIZE" val="1827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\forall x,y \,\,\, P(x,y) = P(x)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6"/>
  <p:tag name="PICTUREFILESIZE" val="124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 | Z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80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Alarm  \indep  Fire  |   Smoke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8"/>
  <p:tag name="PICTUREFILESIZE" val="1098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x)P(y|x)P(z|y)}{P(x)P(y|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1"/>
  <p:tag name="PICTUREFILESIZE" val="1871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y)P(x|y)P(z|y)}{P(y)P(x|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0"/>
  <p:tag name="PICTUREFILESIZE" val="1959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i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49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j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"/>
  <p:tag name="PICTUREFILESIZE" val="16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223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32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'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353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T'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284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183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282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'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22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,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9"/>
  <p:tag name="PICTUREFILESIZE" val="44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184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309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, 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2"/>
  <p:tag name="PICTUREFILESIZE" val="467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4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X_1, X_2, \ldots X_n) &amp; = &amp; P(X_1) P(X_2 | X_1) P(X_3|X_1,X_2) \ldots \\&#10;&amp; = &amp; \prod_{i=1}^n P(X_i | X_1, \ldots, X_{i-1}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1"/>
  <p:tag name="PICTUREFILESIZE" val="4129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65460</TotalTime>
  <Words>4230</Words>
  <Application>Microsoft Office PowerPoint</Application>
  <PresentationFormat>宽屏</PresentationFormat>
  <Paragraphs>1714</Paragraphs>
  <Slides>73</Slides>
  <Notes>11</Notes>
  <HiddenSlides>5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ＭＳ Ｐゴシック</vt:lpstr>
      <vt:lpstr>Arial</vt:lpstr>
      <vt:lpstr>Calibri</vt:lpstr>
      <vt:lpstr>Symbol</vt:lpstr>
      <vt:lpstr>Times New Roman</vt:lpstr>
      <vt:lpstr>Wingdings</vt:lpstr>
      <vt:lpstr>dan-berkeley-nlp-v1</vt:lpstr>
      <vt:lpstr>Artificial Intelligence </vt:lpstr>
      <vt:lpstr>Probability Recap</vt:lpstr>
      <vt:lpstr>Bayes’ Nets</vt:lpstr>
      <vt:lpstr>Bayes’ Net Semantics</vt:lpstr>
      <vt:lpstr>Example: Alarm Network</vt:lpstr>
      <vt:lpstr>Example: Alarm Network</vt:lpstr>
      <vt:lpstr>Size of a Bayes’ Net</vt:lpstr>
      <vt:lpstr>Bayes’ Nets</vt:lpstr>
      <vt:lpstr>Conditional Independence</vt:lpstr>
      <vt:lpstr>Bayes Nets: Assumptions</vt:lpstr>
      <vt:lpstr>Example</vt:lpstr>
      <vt:lpstr>Independence in a BN</vt:lpstr>
      <vt:lpstr>D-separation: Outline</vt:lpstr>
      <vt:lpstr>D-separation: Outline</vt:lpstr>
      <vt:lpstr>Causal Chains</vt:lpstr>
      <vt:lpstr>Causal Chains</vt:lpstr>
      <vt:lpstr>Common Cause</vt:lpstr>
      <vt:lpstr>Common Cause</vt:lpstr>
      <vt:lpstr>Common Effect</vt:lpstr>
      <vt:lpstr>The General Case</vt:lpstr>
      <vt:lpstr>The General Case</vt:lpstr>
      <vt:lpstr>Reachability</vt:lpstr>
      <vt:lpstr>Active / Inactive Paths</vt:lpstr>
      <vt:lpstr>D-Separation</vt:lpstr>
      <vt:lpstr>Example</vt:lpstr>
      <vt:lpstr>Example</vt:lpstr>
      <vt:lpstr>Example</vt:lpstr>
      <vt:lpstr>Structure Implications</vt:lpstr>
      <vt:lpstr>Topology Limits Distributions</vt:lpstr>
      <vt:lpstr>Bayes Nets Representation Summary</vt:lpstr>
      <vt:lpstr>Example</vt:lpstr>
      <vt:lpstr>Bayes’ Nets</vt:lpstr>
      <vt:lpstr>Artificial Intelligence </vt:lpstr>
      <vt:lpstr>Bayes’ Net Representation</vt:lpstr>
      <vt:lpstr>Example: Alarm Network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Bayes’ Nets</vt:lpstr>
      <vt:lpstr>Bayes’ Nets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李钦策</cp:lastModifiedBy>
  <cp:revision>3713</cp:revision>
  <cp:lastPrinted>2014-03-20T18:55:09Z</cp:lastPrinted>
  <dcterms:created xsi:type="dcterms:W3CDTF">2004-08-27T04:16:05Z</dcterms:created>
  <dcterms:modified xsi:type="dcterms:W3CDTF">2021-10-11T02:06:36Z</dcterms:modified>
</cp:coreProperties>
</file>